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8.png" ContentType="image/png"/>
  <Override PartName="/ppt/media/image23.png" ContentType="image/png"/>
  <Override PartName="/ppt/media/image13.jpeg" ContentType="image/jpeg"/>
  <Override PartName="/ppt/media/image20.jpeg" ContentType="image/jpeg"/>
  <Override PartName="/ppt/media/image9.png" ContentType="image/png"/>
  <Override PartName="/ppt/media/image10.jpeg" ContentType="image/jpeg"/>
  <Override PartName="/ppt/media/image24.png" ContentType="image/png"/>
  <Override PartName="/ppt/media/image1.png" ContentType="image/png"/>
  <Override PartName="/ppt/media/image7.jpeg" ContentType="image/jpeg"/>
  <Override PartName="/ppt/media/image14.png" ContentType="image/png"/>
  <Override PartName="/ppt/media/image6.jpeg" ContentType="image/jpeg"/>
  <Override PartName="/ppt/media/image5.jpeg" ContentType="image/jpeg"/>
  <Override PartName="/ppt/media/image25.png" ContentType="image/png"/>
  <Override PartName="/ppt/media/image2.png" ContentType="image/png"/>
  <Override PartName="/ppt/media/image4.jpeg" ContentType="image/jpeg"/>
  <Override PartName="/ppt/media/image21.png" ContentType="image/png"/>
  <Override PartName="/ppt/media/image3.jpeg" ContentType="image/jpeg"/>
  <Override PartName="/ppt/media/image19.jpeg" ContentType="image/jpeg"/>
  <Override PartName="/ppt/media/image11.png" ContentType="image/png"/>
  <Override PartName="/ppt/media/image27.jpeg" ContentType="image/jpeg"/>
  <Override PartName="/ppt/media/image18.jpeg" ContentType="image/jpeg"/>
  <Override PartName="/ppt/media/image26.jpeg" ContentType="image/jpeg"/>
  <Override PartName="/ppt/media/image17.jpeg" ContentType="image/jpeg"/>
  <Override PartName="/ppt/media/image22.png" ContentType="image/png"/>
  <Override PartName="/ppt/media/image16.jpeg" ContentType="image/jpeg"/>
  <Override PartName="/ppt/media/image1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7467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283280" y="39636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283280" y="39636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746640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7467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283280" y="39636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283280" y="39636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746640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752000"/>
            <a:ext cx="9143640" cy="211248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ffce7e"/>
          </a:solidFill>
        </p:spPr>
      </p:sp>
      <p:sp>
        <p:nvSpPr>
          <p:cNvPr id="1" name="CustomShape 2"/>
          <p:cNvSpPr/>
          <p:nvPr/>
        </p:nvSpPr>
        <p:spPr>
          <a:xfrm>
            <a:off x="7315200" y="0"/>
            <a:ext cx="1828440" cy="6857640"/>
          </a:xfrm>
          <a:prstGeom prst="rect">
            <a:avLst/>
          </a:prstGeom>
          <a:solidFill>
            <a:srgbClr val="ffc75d"/>
          </a:solidFill>
        </p:spPr>
      </p:sp>
      <p:sp>
        <p:nvSpPr>
          <p:cNvPr id="2" name="CustomShape 3"/>
          <p:cNvSpPr/>
          <p:nvPr/>
        </p:nvSpPr>
        <p:spPr>
          <a:xfrm>
            <a:off x="0" y="4752000"/>
            <a:ext cx="9143640" cy="211248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ffce7e"/>
          </a:solidFill>
        </p:spPr>
      </p:sp>
      <p:sp>
        <p:nvSpPr>
          <p:cNvPr id="3" name="CustomShape 4"/>
          <p:cNvSpPr/>
          <p:nvPr/>
        </p:nvSpPr>
        <p:spPr>
          <a:xfrm>
            <a:off x="6105600" y="0"/>
            <a:ext cx="3038040" cy="6857640"/>
          </a:xfrm>
          <a:prstGeom prst="rect">
            <a:avLst/>
          </a:prstGeom>
          <a:solidFill>
            <a:srgbClr val="ffc75d"/>
          </a:solidFill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29120" y="3337560"/>
            <a:ext cx="6479640" cy="2300760"/>
          </a:xfrm>
          <a:prstGeom prst="rect">
            <a:avLst/>
          </a:prstGeom>
        </p:spPr>
        <p:txBody>
          <a:bodyPr bIns="45000" lIns="45720" rIns="45720" tIns="45000"/>
          <a:p>
            <a:pPr>
              <a:lnSpc>
                <a:spcPct val="100000"/>
              </a:lnSpc>
            </a:pPr>
            <a:r>
              <a:rPr b="1" lang="sk-SK" sz="4600">
                <a:solidFill>
                  <a:srgbClr val="5cd3ff"/>
                </a:solidFill>
                <a:latin typeface="Franklin Gothic Book"/>
              </a:rPr>
              <a:t>Kliknúť na editáciu formátu textu titulkuKlepnutím lze upravit styl předlohy nadpisů.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>
                <a:solidFill>
                  <a:srgbClr val="ffffff"/>
                </a:solidFill>
                <a:latin typeface="Arial"/>
              </a:rPr>
              <a:t>25.4.20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D1A1E1-B1C1-4181-81A1-911141012121}" type="slidenum">
              <a:rPr lang="sk-SK">
                <a:solidFill>
                  <a:srgbClr val="ffffff"/>
                </a:solidFill>
                <a:latin typeface="Arial"/>
              </a:rPr>
              <a:t>&lt;číslo&gt;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sk-SK"/>
              <a:t>Kliknúť na editáciu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/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/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/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/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/>
              <a:t>Šiesta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k-SK"/>
              <a:t>Siedma úroveň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4971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4752000"/>
            <a:ext cx="9143640" cy="211248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ffce7e"/>
          </a:solidFill>
        </p:spPr>
      </p:sp>
      <p:sp>
        <p:nvSpPr>
          <p:cNvPr id="42" name="CustomShape 2"/>
          <p:cNvSpPr/>
          <p:nvPr/>
        </p:nvSpPr>
        <p:spPr>
          <a:xfrm>
            <a:off x="7315200" y="0"/>
            <a:ext cx="1828440" cy="6857640"/>
          </a:xfrm>
          <a:prstGeom prst="rect">
            <a:avLst/>
          </a:prstGeom>
          <a:solidFill>
            <a:srgbClr val="ffc75d"/>
          </a:solidFill>
        </p:spPr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lang="sk-SK" sz="4600">
                <a:solidFill>
                  <a:srgbClr val="ffffff"/>
                </a:solidFill>
                <a:latin typeface="Franklin Gothic Book"/>
              </a:rPr>
              <a:t>Kliknúť na editáciu formátu textu titulkuKlepnutím lze upravit styl předlohy nadpisů.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sk-SK" sz="3000">
                <a:solidFill>
                  <a:srgbClr val="ffffff"/>
                </a:solidFill>
                <a:latin typeface="Arial"/>
              </a:rPr>
              <a:t>Kliknúť na editáciu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3000">
                <a:solidFill>
                  <a:srgbClr val="ffffff"/>
                </a:solidFill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3000">
                <a:solidFill>
                  <a:srgbClr val="ffffff"/>
                </a:solidFill>
                <a:latin typeface="Arial"/>
              </a:rPr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3000">
                <a:solidFill>
                  <a:srgbClr val="ffffff"/>
                </a:solidFill>
                <a:latin typeface="Arial"/>
              </a:rPr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3000">
                <a:solidFill>
                  <a:srgbClr val="ffffff"/>
                </a:solidFill>
                <a:latin typeface="Arial"/>
              </a:rPr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3000">
                <a:solidFill>
                  <a:srgbClr val="ffffff"/>
                </a:solidFill>
                <a:latin typeface="Arial"/>
              </a:rPr>
              <a:t>Šiesta úroveň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Siedma úroveňKlepnutím lze upravit styly předlohy textu.</a:t>
            </a:r>
            <a:endParaRPr/>
          </a:p>
          <a:p>
            <a:pPr lvl="1">
              <a:lnSpc>
                <a:spcPct val="100000"/>
              </a:lnSpc>
              <a:buSzPct val="90000"/>
              <a:buFont charset="2" typeface="Wingdings 2"/>
              <a:buChar char=""/>
            </a:pPr>
            <a:r>
              <a:rPr lang="sk-SK" sz="2600">
                <a:solidFill>
                  <a:srgbClr val="ffffff"/>
                </a:solidFill>
                <a:latin typeface="Arial"/>
              </a:rPr>
              <a:t>Druhá úroveň</a:t>
            </a:r>
            <a:endParaRPr/>
          </a:p>
          <a:p>
            <a:pPr lvl="1">
              <a:buSzPct val="90000"/>
              <a:buFont charset="2" typeface="Wingdings 2"/>
              <a:buChar char=""/>
            </a:pPr>
            <a:r>
              <a:rPr lang="sk-SK" sz="2400">
                <a:solidFill>
                  <a:srgbClr val="ffffff"/>
                </a:solidFill>
                <a:latin typeface="Arial"/>
              </a:rPr>
              <a:t>Třetí úroveň</a:t>
            </a:r>
            <a:endParaRPr/>
          </a:p>
          <a:p>
            <a:pPr lvl="2">
              <a:buSzPct val="85000"/>
              <a:buFont typeface="Arial"/>
              <a:buChar char="○"/>
            </a:pPr>
            <a:r>
              <a:rPr lang="sk-SK" sz="2000">
                <a:solidFill>
                  <a:srgbClr val="ffffff"/>
                </a:solidFill>
                <a:latin typeface="Arial"/>
              </a:rPr>
              <a:t>Čtvrtá úroveň</a:t>
            </a:r>
            <a:endParaRPr/>
          </a:p>
          <a:p>
            <a:pPr lvl="3">
              <a:buSzPct val="90000"/>
              <a:buFont charset="2" typeface="Wingdings 2"/>
              <a:buChar char=""/>
            </a:pPr>
            <a:r>
              <a:rPr lang="sk-SK" sz="2000">
                <a:solidFill>
                  <a:srgbClr val="ffffff"/>
                </a:solidFill>
                <a:latin typeface="Arial"/>
              </a:rPr>
              <a:t>Pátá úroveň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>
                <a:solidFill>
                  <a:srgbClr val="ffffff"/>
                </a:solidFill>
                <a:latin typeface="Arial"/>
              </a:rPr>
              <a:t>25.4.20</a:t>
            </a:r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D1C121-F111-4181-A131-E11111110101}" type="slidenum">
              <a:rPr lang="sk-SK">
                <a:solidFill>
                  <a:srgbClr val="ffffff"/>
                </a:solidFill>
                <a:latin typeface="Arial"/>
              </a:rPr>
              <a:t>&lt;číslo&gt;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sk.wikipedia.org/wiki/%C5%BDilinsk%C3%BD_kraj" TargetMode="External"/><Relationship Id="rId2" Type="http://schemas.openxmlformats.org/officeDocument/2006/relationships/hyperlink" Target="https://sk.wikipedia.org/wiki/%C5%BDilinsk%C3%BD_kraj" TargetMode="Externa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735120" y="3337560"/>
            <a:ext cx="6479640" cy="2300760"/>
          </a:xfrm>
          <a:prstGeom prst="rect">
            <a:avLst/>
          </a:prstGeom>
        </p:spPr>
        <p:txBody>
          <a:bodyPr bIns="45000" lIns="45720" rIns="45720" tIns="45000"/>
          <a:p>
            <a:pPr>
              <a:lnSpc>
                <a:spcPct val="100000"/>
              </a:lnSpc>
            </a:pPr>
            <a:r>
              <a:rPr b="1" lang="sk-SK" sz="4800">
                <a:solidFill>
                  <a:srgbClr val="5cd3ff"/>
                </a:solidFill>
                <a:latin typeface="Franklin Gothic Book"/>
              </a:rPr>
              <a:t>Žilinský kraj</a:t>
            </a:r>
            <a:endParaRPr/>
          </a:p>
        </p:txBody>
      </p:sp>
      <p:pic>
        <p:nvPicPr>
          <p:cNvPr descr="" id="81" name="Obrázok 2"/>
          <p:cNvPicPr/>
          <p:nvPr/>
        </p:nvPicPr>
        <p:blipFill>
          <a:blip r:embed="rId1"/>
          <a:stretch>
            <a:fillRect/>
          </a:stretch>
        </p:blipFill>
        <p:spPr>
          <a:xfrm>
            <a:off x="5143680" y="3784320"/>
            <a:ext cx="3928680" cy="2985840"/>
          </a:xfrm>
          <a:prstGeom prst="rect">
            <a:avLst/>
          </a:prstGeom>
        </p:spPr>
      </p:pic>
      <p:pic>
        <p:nvPicPr>
          <p:cNvPr descr="" id="82" name="Obrázok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38320" y="0"/>
            <a:ext cx="1705320" cy="1856880"/>
          </a:xfrm>
          <a:prstGeom prst="rect">
            <a:avLst/>
          </a:prstGeom>
        </p:spPr>
      </p:pic>
      <p:pic>
        <p:nvPicPr>
          <p:cNvPr descr="" id="83" name="Obrázok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86120" y="1571760"/>
            <a:ext cx="2499840" cy="1719720"/>
          </a:xfrm>
          <a:prstGeom prst="rect">
            <a:avLst/>
          </a:prstGeom>
        </p:spPr>
      </p:pic>
      <p:pic>
        <p:nvPicPr>
          <p:cNvPr descr="" id="84" name="Obrázok 5"/>
          <p:cNvPicPr/>
          <p:nvPr/>
        </p:nvPicPr>
        <p:blipFill>
          <a:blip r:embed="rId4"/>
          <a:stretch>
            <a:fillRect/>
          </a:stretch>
        </p:blipFill>
        <p:spPr>
          <a:xfrm>
            <a:off x="2643120" y="142920"/>
            <a:ext cx="3737160" cy="1294560"/>
          </a:xfrm>
          <a:prstGeom prst="rect">
            <a:avLst/>
          </a:prstGeom>
        </p:spPr>
      </p:pic>
      <p:pic>
        <p:nvPicPr>
          <p:cNvPr descr="" id="85" name="Obrázok 6"/>
          <p:cNvPicPr/>
          <p:nvPr/>
        </p:nvPicPr>
        <p:blipFill>
          <a:blip r:embed="rId5"/>
          <a:stretch>
            <a:fillRect/>
          </a:stretch>
        </p:blipFill>
        <p:spPr>
          <a:xfrm>
            <a:off x="2714760" y="4033440"/>
            <a:ext cx="1999800" cy="2752560"/>
          </a:xfrm>
          <a:prstGeom prst="rect">
            <a:avLst/>
          </a:prstGeom>
        </p:spPr>
      </p:pic>
      <p:pic>
        <p:nvPicPr>
          <p:cNvPr descr="" id="86" name="Obrázok 7"/>
          <p:cNvPicPr/>
          <p:nvPr/>
        </p:nvPicPr>
        <p:blipFill>
          <a:blip r:embed="rId6"/>
          <a:stretch>
            <a:fillRect/>
          </a:stretch>
        </p:blipFill>
        <p:spPr>
          <a:xfrm>
            <a:off x="64440" y="2857320"/>
            <a:ext cx="2423160" cy="1714320"/>
          </a:xfrm>
          <a:prstGeom prst="rect">
            <a:avLst/>
          </a:prstGeom>
        </p:spPr>
      </p:pic>
      <p:pic>
        <p:nvPicPr>
          <p:cNvPr descr="" id="87" name="Obrázok 8"/>
          <p:cNvPicPr/>
          <p:nvPr/>
        </p:nvPicPr>
        <p:blipFill>
          <a:blip r:embed="rId7"/>
          <a:stretch>
            <a:fillRect/>
          </a:stretch>
        </p:blipFill>
        <p:spPr>
          <a:xfrm>
            <a:off x="117000" y="142920"/>
            <a:ext cx="1668240" cy="2356920"/>
          </a:xfrm>
          <a:prstGeom prst="rect">
            <a:avLst/>
          </a:prstGeom>
        </p:spPr>
      </p:pic>
      <p:pic>
        <p:nvPicPr>
          <p:cNvPr descr="" id="88" name="Obrázok 10"/>
          <p:cNvPicPr/>
          <p:nvPr/>
        </p:nvPicPr>
        <p:blipFill>
          <a:blip r:embed="rId8"/>
          <a:stretch>
            <a:fillRect/>
          </a:stretch>
        </p:blipFill>
        <p:spPr>
          <a:xfrm>
            <a:off x="6363720" y="2000160"/>
            <a:ext cx="2779920" cy="1285560"/>
          </a:xfrm>
          <a:prstGeom prst="rect">
            <a:avLst/>
          </a:prstGeom>
        </p:spPr>
      </p:pic>
      <p:pic>
        <p:nvPicPr>
          <p:cNvPr descr="" id="89" name="Obrázok 11"/>
          <p:cNvPicPr/>
          <p:nvPr/>
        </p:nvPicPr>
        <p:blipFill>
          <a:blip r:embed="rId9"/>
          <a:stretch>
            <a:fillRect/>
          </a:stretch>
        </p:blipFill>
        <p:spPr>
          <a:xfrm>
            <a:off x="1643040" y="1785960"/>
            <a:ext cx="2214360" cy="1193040"/>
          </a:xfrm>
          <a:prstGeom prst="rect">
            <a:avLst/>
          </a:prstGeom>
        </p:spPr>
      </p:pic>
      <p:pic>
        <p:nvPicPr>
          <p:cNvPr descr="" id="90" name="Obrázok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285840" y="4643280"/>
            <a:ext cx="2142720" cy="214272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lang="sk-SK" sz="4600">
                <a:solidFill>
                  <a:srgbClr val="ffffff"/>
                </a:solidFill>
                <a:latin typeface="Franklin Gothic Book"/>
              </a:rPr>
              <a:t>Zdroje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 u="sng">
                <a:solidFill>
                  <a:srgbClr val="ffffff"/>
                </a:solidFill>
                <a:latin typeface="Arial"/>
                <a:hlinkClick r:id="rId1"/>
              </a:rPr>
              <a:t>https://sk.wikipedia.org/wiki/%</a:t>
            </a:r>
            <a:r>
              <a:rPr lang="sk-SK" sz="3000" u="sng">
                <a:solidFill>
                  <a:srgbClr val="ffffff"/>
                </a:solidFill>
                <a:latin typeface="Arial"/>
                <a:hlinkClick r:id="rId2"/>
              </a:rPr>
              <a:t>C5%BDilinsk%C3%BD_kraj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 u="sng">
                <a:solidFill>
                  <a:srgbClr val="ffffff"/>
                </a:solidFill>
                <a:latin typeface="Arial"/>
              </a:rPr>
              <a:t>Wikipédia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 u="sng">
                <a:solidFill>
                  <a:srgbClr val="ffffff"/>
                </a:solidFill>
                <a:latin typeface="Arial"/>
              </a:rPr>
              <a:t>Tvorme s. r. o.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 u="sng">
                <a:solidFill>
                  <a:srgbClr val="ffffff"/>
                </a:solidFill>
                <a:latin typeface="Arial"/>
              </a:rPr>
              <a:t>Rootsweb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 u="sng">
                <a:solidFill>
                  <a:srgbClr val="ffffff"/>
                </a:solidFill>
                <a:latin typeface="Arial"/>
              </a:rPr>
              <a:t>Ružomberský hlas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 u="sng">
                <a:solidFill>
                  <a:srgbClr val="ffffff"/>
                </a:solidFill>
                <a:latin typeface="Arial"/>
              </a:rPr>
              <a:t>Issuu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 u="sng">
                <a:solidFill>
                  <a:srgbClr val="ffffff"/>
                </a:solidFill>
                <a:latin typeface="Arial"/>
              </a:rPr>
              <a:t>Facebook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 u="sng">
                <a:solidFill>
                  <a:srgbClr val="ffffff"/>
                </a:solidFill>
                <a:latin typeface="Arial"/>
              </a:rPr>
              <a:t>historické pohľadnice 2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FreePNG is a free to use PNG gallery where you can download high ...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 u="sng">
                <a:solidFill>
                  <a:srgbClr val="ffffff"/>
                </a:solidFill>
                <a:latin typeface="Arial"/>
              </a:rPr>
              <a:t>ya-webdesign.com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 u="sng">
                <a:solidFill>
                  <a:srgbClr val="ffffff"/>
                </a:solidFill>
                <a:latin typeface="Arial"/>
              </a:rPr>
              <a:t>PNG All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 u="sng">
                <a:solidFill>
                  <a:srgbClr val="ffffff"/>
                </a:solidFill>
                <a:latin typeface="Arial"/>
              </a:rPr>
              <a:t>StickPNG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 u="sng">
                <a:solidFill>
                  <a:srgbClr val="ffffff"/>
                </a:solidFill>
                <a:latin typeface="Arial"/>
              </a:rPr>
              <a:t>Pinterest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Učebnica Geografia 9.ročník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Internet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ctr" bIns="45000" lIns="45720" rIns="45720" tIns="45000"/>
          <a:p>
            <a:pPr algn="ctr">
              <a:lnSpc>
                <a:spcPct val="100000"/>
              </a:lnSpc>
            </a:pPr>
            <a:r>
              <a:rPr lang="sk-SK" sz="4600">
                <a:solidFill>
                  <a:srgbClr val="ffffff"/>
                </a:solidFill>
                <a:latin typeface="Franklin Gothic Book"/>
              </a:rPr>
              <a:t>Charakteristika kraja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0" y="1214280"/>
            <a:ext cx="785772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leží na severozápade a severe Slovenska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krajské mesto: Žilina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počet obyvateľov: 691 509 (rok 2019)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hustota zaľudnenia: 101,56 obyv./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rozloha: 6 809 </a:t>
            </a:r>
            <a:r>
              <a:rPr lang="sk-SK" sz="3000">
                <a:solidFill>
                  <a:srgbClr val="ffffff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počet okresov: 11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oblasti: Turiec, Orava,                        Liptov, Kysuce</a:t>
            </a:r>
            <a:endParaRPr/>
          </a:p>
        </p:txBody>
      </p:sp>
      <p:pic>
        <p:nvPicPr>
          <p:cNvPr descr="" id="93" name="Obrázok 3"/>
          <p:cNvPicPr/>
          <p:nvPr/>
        </p:nvPicPr>
        <p:blipFill>
          <a:blip r:embed="rId1"/>
          <a:stretch>
            <a:fillRect/>
          </a:stretch>
        </p:blipFill>
        <p:spPr>
          <a:xfrm>
            <a:off x="4205880" y="3071880"/>
            <a:ext cx="4866120" cy="3698280"/>
          </a:xfrm>
          <a:prstGeom prst="rect">
            <a:avLst/>
          </a:prstGeom>
        </p:spPr>
      </p:pic>
      <p:pic>
        <p:nvPicPr>
          <p:cNvPr descr="" id="94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38320" y="0"/>
            <a:ext cx="1705320" cy="185688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"/>
                                        <p:tgtEl>
                                          <p:spTgt spid="92">
                                            <p:txEl>
                                              <p:pRg end="4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"/>
                                        <p:tgtEl>
                                          <p:spTgt spid="92">
                                            <p:txEl>
                                              <p:pRg end="4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9"/>
                                        <p:tgtEl>
                                          <p:spTgt spid="92">
                                            <p:txEl>
                                              <p:pRg end="4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2" st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4"/>
                                        <p:tgtEl>
                                          <p:spTgt spid="92">
                                            <p:txEl>
                                              <p:pRg end="62" st="4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5"/>
                                        <p:tgtEl>
                                          <p:spTgt spid="92">
                                            <p:txEl>
                                              <p:pRg end="62" st="4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6"/>
                                        <p:tgtEl>
                                          <p:spTgt spid="92">
                                            <p:txEl>
                                              <p:pRg end="62" st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99" st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"/>
                                        <p:tgtEl>
                                          <p:spTgt spid="92">
                                            <p:txEl>
                                              <p:pRg end="99" st="6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2"/>
                                        <p:tgtEl>
                                          <p:spTgt spid="92">
                                            <p:txEl>
                                              <p:pRg end="99" st="6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3"/>
                                        <p:tgtEl>
                                          <p:spTgt spid="92">
                                            <p:txEl>
                                              <p:pRg end="99" st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33" st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8"/>
                                        <p:tgtEl>
                                          <p:spTgt spid="92">
                                            <p:txEl>
                                              <p:pRg end="133" st="9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9"/>
                                        <p:tgtEl>
                                          <p:spTgt spid="92">
                                            <p:txEl>
                                              <p:pRg end="133" st="9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0"/>
                                        <p:tgtEl>
                                          <p:spTgt spid="92">
                                            <p:txEl>
                                              <p:pRg end="133" st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50" st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5"/>
                                        <p:tgtEl>
                                          <p:spTgt spid="92">
                                            <p:txEl>
                                              <p:pRg end="150" st="13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6"/>
                                        <p:tgtEl>
                                          <p:spTgt spid="92">
                                            <p:txEl>
                                              <p:pRg end="150" st="13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7"/>
                                        <p:tgtEl>
                                          <p:spTgt spid="92">
                                            <p:txEl>
                                              <p:pRg end="150" st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68" st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2"/>
                                        <p:tgtEl>
                                          <p:spTgt spid="92">
                                            <p:txEl>
                                              <p:pRg end="168" st="15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3"/>
                                        <p:tgtEl>
                                          <p:spTgt spid="92">
                                            <p:txEl>
                                              <p:pRg end="168" st="15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44"/>
                                        <p:tgtEl>
                                          <p:spTgt spid="92">
                                            <p:txEl>
                                              <p:pRg end="168" st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30" st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9"/>
                                        <p:tgtEl>
                                          <p:spTgt spid="92">
                                            <p:txEl>
                                              <p:pRg end="230" st="16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0"/>
                                        <p:tgtEl>
                                          <p:spTgt spid="92">
                                            <p:txEl>
                                              <p:pRg end="230" st="16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51"/>
                                        <p:tgtEl>
                                          <p:spTgt spid="92">
                                            <p:txEl>
                                              <p:pRg end="230" st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95" name="TextShape 1"/><p:cNvSpPr txBox="1"/><p:nvPr/></p:nvSpPr><p:spPr><a:xfrm><a:off x="457200" y="274680"/><a:ext cx="7467120" cy="1142640"/></a:xfrm><a:prstGeom prst="rect"><a:avLst/></a:prstGeom></p:spPr><p:txBody><a:bodyPr anchor="ctr" bIns="45000" lIns="45720" rIns="45720" tIns="45000"/><a:p><a:pPr><a:lnSpc><a:spcPct val="100000"/></a:lnSpc></a:pPr><a:r><a:rPr lang="sk-SK" sz="4600"><a:solidFill><a:srgbClr val="ffffff"/></a:solidFill><a:latin typeface="technical.dic      "/></a:rPr><a:t>Členitosť ZA kraja</a:t></a:r><a:endParaRPr/></a:p></p:txBody></p:sp><p:sp><p:nvSpPr><p:cNvPr id="96" name="TextShape 2"/><p:cNvSpPr txBox="1"/><p:nvPr/></p:nvSpPr><p:spPr><a:xfrm><a:off x="0" y="1214280"/><a:ext cx="8929440" cy="4525560"/></a:xfrm><a:prstGeom prst="rect"><a:avLst/></a:prstGeom></p:spPr><p:txBody><a:bodyPr bIns="45000" lIns="90000" rIns="90000" tIns="45000"/><a:p><a:pPr><a:lnSpc><a:spcPct val="100000"/></a:lnSpc><a:buSzPct val="80000"/><a:buFont charset="2" typeface="Wingdings 2"/><a:buChar char=""/></a:pPr><a:r><a:rPr lang="sk-SK" sz="3000"><a:solidFill><a:srgbClr val="ffffff"/></a:solidFill><a:latin typeface="&lt;/prop&gt;"/></a:rPr><a:t>väčšina kraja je husto zalesnená (ihličnaté, smrekové lesy, kosodrevina, alpínske lúky)</a:t></a:r><a:endParaRPr/></a:p><a:p><a:pPr><a:lnSpc><a:spcPct val="100000"/></a:lnSpc><a:buSzPct val="80000"/><a:buFont charset="2" typeface="Wingdings 2"/><a:buChar char=""/></a:pPr><a:r><a:rPr lang="sk-SK" sz="3000"><a:solidFill><a:srgbClr val="ffffff"/></a:solidFill><a:latin typeface="he-IL"/></a:rPr><a:t>na územie kraja zasahujú 4 národné parky: NP Malá Fatra, NP Veľká Fatra, NP Nízke Tatry, Tatranský národný park</a:t></a:r><a:endParaRPr/></a:p><a:p><a:pPr><a:lnSpc><a:spcPct val="100000"/></a:lnSpc><a:buSzPct val="80000"/><a:buFont charset="2" typeface="Wingdings 2"/><a:buChar char=""/></a:pPr><a:r><a:rPr lang="sk-SK" sz="3000"><a:solidFill><a:srgbClr val="ffffff"/></a:solidFill><a:latin typeface="&lt;/prop&gt;"/></a:rPr><a:t>povrch kraja je členitý: pohoria a kotliny, žiadne nížiny</a:t></a:r><a:endParaRPr/></a:p><a:p><a:pPr><a:lnSpc><a:spcPct val="100000"/></a:lnSpc><a:buSzPct val="80000"/><a:buFont charset="2" typeface="Wingdings 2"/><a:buChar char=""/></a:pPr><a:r><a:rPr lang="sk-SK" sz="3000"><a:solidFill><a:srgbClr val="ffffff"/></a:solidFill><a:latin typeface="Arial"/></a:rPr><a:t>pohoria: Nízke a Vysoké Tatry, Malá a Veľká Fatra, Chočské vrchy, Oravské a Kysucké Beskydy, Javorníky, Súľovské vrchy</a:t></a:r><a:endParaRPr/></a:p><a:p><a:pPr><a:lnSpc><a:spcPct val="100000"/></a:lnSpc><a:buSzPct val="80000"/><a:buFont charset="2" typeface="Wingdings 2"/><a:buChar char=""/></a:pPr><a:r><a:rPr lang="sk-SK" sz="3000"><a:solidFill><a:srgbClr val="ffffff"/></a:solidFill><a:latin typeface="&gt;&lt;value"/></a:rPr><a:t>kotliny: Turčianska, Žilinská, Oravská </a:t></a:r><a:endParaRPr/></a:p></p:txBody></p:sp></p:spTree></p:cSld><p:timing><p:tnLst><p:par><p:cTn dur="indefinite" id="52" nodeType="tmRoot" restart="never"><p:childTnLst><p:seq><p:cTn dur="indefinite" id="53" nodeType="mainSeq"><p:childTnLst><p:par><p:cTn fill="hold" id="54"><p:stCondLst><p:cond delay="indefinite"/></p:stCondLst><p:childTnLst><p:par><p:cTn fill="hold" id="55"><p:stCondLst><p:cond delay="0"/></p:stCondLst><p:childTnLst><p:par><p:cTn fill="hold" id="56" nodeType="clickEffect" presetClass="entr" presetID="53"><p:stCondLst><p:cond delay="0"/></p:stCondLst><p:childTnLst><p:set><p:cBhvr><p:cTn dur="1" fill="hold" id="57"><p:stCondLst><p:cond delay="0"/></p:stCondLst></p:cTn><p:tgtEl><p:spTgt spid="96"><p:txEl><p:pRg end="88" st="0"/></p:txEl></p:spTgt></p:tgtEl><p:attrNameLst><p:attrName>style.visibility</p:attrName></p:attrNameLst></p:cBhvr><p:to><p:strVal val="visible"/></p:to></p:set><p:anim calcmode="lin" valueType="num"><p:cBhvr additive="repl"><p:cTn dur="500" fill="hold" id="58"></p:cTn><p:tgtEl><p:spTgt spid="96"><p:txEl><p:pRg end="88" st="0"/></p:txEl></p:spTgt></p:tgtEl><p:attrNameLst><p:attrName></p:attrName></p:attrNameLst></p:cBhvr><p:tavLst><p:tav tm="0"><p:val></p:val></p:tav><p:tav tm="100000"><p:val><p:strVal val="#ppt_w"/></p:val></p:tav></p:tavLst></p:anim><p:anim calcmode="lin" valueType="num"><p:cBhvr additive="repl"><p:cTn dur="500" fill="hold" id="59"></p:cTn><p:tgtEl><p:spTgt spid="96"><p:txEl><p:pRg end="88" st="0"/></p:txEl></p:spTgt></p:tgtEl><p:attrNameLst><p:attrName></p:attrName></p:attrNameLst></p:cBhvr><p:tavLst><p:tav tm="0"><p:val></p:val></p:tav><p:tav tm="100000"><p:val><p:strVal val="#ppt_h"/></p:val></p:tav></p:tavLst></p:anim><p:animEffect filter="fade" transition="in"><p:cBhvr additive="repl"><p:cTn dur="500" fill="freeze" id="60"></p:cTn><p:tgtEl><p:spTgt spid="96"><p:txEl><p:pRg end="88" st="0"/></p:txEl></p:spTgt></p:tgtEl></p:cBhvr></p:animEffect></p:childTnLst></p:cTn></p:par></p:childTnLst></p:cTn></p:par></p:childTnLst></p:cTn></p:par><p:par><p:cTn fill="hold" id="61"><p:stCondLst><p:cond delay="indefinite"/></p:stCondLst><p:childTnLst><p:par><p:cTn fill="hold" id="62"><p:stCondLst><p:cond delay="0"/></p:stCondLst><p:childTnLst><p:par><p:cTn fill="hold" id="63" nodeType="clickEffect" presetClass="entr" presetID="53"><p:stCondLst><p:cond delay="0"/></p:stCondLst><p:childTnLst><p:set><p:cBhvr><p:cTn dur="1" fill="hold" id="64"><p:stCondLst><p:cond delay="0"/></p:stCondLst></p:cTn><p:tgtEl><p:spTgt spid="96"><p:txEl><p:pRg end="200" st="88"/></p:txEl></p:spTgt></p:tgtEl><p:attrNameLst><p:attrName>style.visibility</p:attrName></p:attrNameLst></p:cBhvr><p:to><p:strVal val="visible"/></p:to></p:set><p:anim calcmode="lin" valueType="num"><p:cBhvr additive="repl"><p:cTn dur="500" fill="hold" id="65"></p:cTn><p:tgtEl><p:spTgt spid="96"><p:txEl><p:pRg end="200" st="88"/></p:txEl></p:spTgt></p:tgtEl><p:attrNameLst><p:attrName></p:attrName></p:attrNameLst></p:cBhvr><p:tavLst><p:tav tm="0"><p:val></p:val></p:tav><p:tav tm="100000"><p:val><p:strVal val="#ppt_w"/></p:val></p:tav></p:tavLst></p:anim><p:anim calcmode="lin" valueType="num"><p:cBhvr additive="repl"><p:cTn dur="500" fill="hold" id="66"></p:cTn><p:tgtEl><p:spTgt spid="96"><p:txEl><p:pRg end="200" st="88"/></p:txEl></p:spTgt></p:tgtEl><p:attrNameLst><p:attrName></p:attrName></p:attrNameLst></p:cBhvr><p:tavLst><p:tav tm="0"><p:val></p:val></p:tav><p:tav tm="100000"><p:val><p:strVal val="#ppt_h"/></p:val></p:tav></p:tavLst></p:anim><p:animEffect filter="fade" transition="in"><p:cBhvr additive="repl"><p:cTn dur="500" fill="freeze" id="67"></p:cTn><p:tgtEl><p:spTgt spid="96"><p:txEl><p:pRg end="200" st="88"/></p:txEl></p:spTgt></p:tgtEl></p:cBhvr></p:animEffect></p:childTnLst></p:cTn></p:par></p:childTnLst></p:cTn></p:par></p:childTnLst></p:cTn></p:par><p:par><p:cTn fill="hold" id="68"><p:stCondLst><p:cond delay="indefinite"/></p:stCondLst><p:childTnLst><p:par><p:cTn fill="hold" id="69"><p:stCondLst><p:cond delay="0"/></p:stCondLst><p:childTnLst><p:par><p:cTn fill="hold" id="70" nodeType="clickEffect" presetClass="entr" presetID="53"><p:stCondLst><p:cond delay="0"/></p:stCondLst><p:childTnLst><p:set><p:cBhvr><p:cTn dur="1" fill="hold" id="71"><p:stCondLst><p:cond delay="0"/></p:stCondLst></p:cTn><p:tgtEl><p:spTgt spid="96"><p:txEl><p:pRg end="258" st="200"/></p:txEl></p:spTgt></p:tgtEl><p:attrNameLst><p:attrName>style.visibility</p:attrName></p:attrNameLst></p:cBhvr><p:to><p:strVal val="visible"/></p:to></p:set><p:anim calcmode="lin" valueType="num"><p:cBhvr additive="repl"><p:cTn dur="500" fill="hold" id="72"></p:cTn><p:tgtEl><p:spTgt spid="96"><p:txEl><p:pRg end="258" st="200"/></p:txEl></p:spTgt></p:tgtEl><p:attrNameLst><p:attrName></p:attrName></p:attrNameLst></p:cBhvr><p:tavLst><p:tav tm="0"><p:val></p:val></p:tav><p:tav tm="100000"><p:val><p:strVal val="#ppt_w"/></p:val></p:tav></p:tavLst></p:anim><p:anim calcmode="lin" valueType="num"><p:cBhvr additive="repl"><p:cTn dur="500" fill="hold" id="73"></p:cTn><p:tgtEl><p:spTgt spid="96"><p:txEl><p:pRg end="258" st="200"/></p:txEl></p:spTgt></p:tgtEl><p:attrNameLst><p:attrName></p:attrName></p:attrNameLst></p:cBhvr><p:tavLst><p:tav tm="0"><p:val></p:val></p:tav><p:tav tm="100000"><p:val><p:strVal val="#ppt_h"/></p:val></p:tav></p:tavLst></p:anim><p:animEffect filter="fade" transition="in"><p:cBhvr additive="repl"><p:cTn dur="500" fill="freeze" id="74"></p:cTn><p:tgtEl><p:spTgt spid="96"><p:txEl><p:pRg end="258" st="200"/></p:txEl></p:spTgt></p:tgtEl></p:cBhvr></p:animEffect></p:childTnLst></p:cTn></p:par></p:childTnLst></p:cTn></p:par></p:childTnLst></p:cTn></p:par><p:par><p:cTn fill="hold" id="75"><p:stCondLst><p:cond delay="indefinite"/></p:stCondLst><p:childTnLst><p:par><p:cTn fill="hold" id="76"><p:stCondLst><p:cond delay="0"/></p:stCondLst><p:childTnLst><p:par><p:cTn fill="hold" id="77" nodeType="clickEffect" presetClass="entr" presetID="53"><p:stCondLst><p:cond delay="0"/></p:stCondLst><p:childTnLst><p:set><p:cBhvr><p:cTn dur="1" fill="hold" id="78"><p:stCondLst><p:cond delay="0"/></p:stCondLst></p:cTn><p:tgtEl><p:spTgt spid="96"><p:txEl><p:pRg end="377" st="258"/></p:txEl></p:spTgt></p:tgtEl><p:attrNameLst><p:attrName>style.visibility</p:attrName></p:attrNameLst></p:cBhvr><p:to><p:strVal val="visible"/></p:to></p:set><p:anim calcmode="lin" valueType="num"><p:cBhvr additive="repl"><p:cTn dur="500" fill="hold" id="79"></p:cTn><p:tgtEl><p:spTgt spid="96"><p:txEl><p:pRg end="377" st="258"/></p:txEl></p:spTgt></p:tgtEl><p:attrNameLst><p:attrName></p:attrName></p:attrNameLst></p:cBhvr><p:tavLst><p:tav tm="0"><p:val></p:val></p:tav><p:tav tm="100000"><p:val><p:strVal val="#ppt_w"/></p:val></p:tav></p:tavLst></p:anim><p:anim calcmode="lin" valueType="num"><p:cBhvr additive="repl"><p:cTn dur="500" fill="hold" id="80"></p:cTn><p:tgtEl><p:spTgt spid="96"><p:txEl><p:pRg end="377" st="258"/></p:txEl></p:spTgt></p:tgtEl><p:attrNameLst><p:attrName></p:attrName></p:attrNameLst></p:cBhvr><p:tavLst><p:tav tm="0"><p:val></p:val></p:tav><p:tav tm="100000"><p:val><p:strVal val="#ppt_h"/></p:val></p:tav></p:tavLst></p:anim><p:animEffect filter="fade" transition="in"><p:cBhvr additive="repl"><p:cTn dur="500" fill="freeze" id="81"></p:cTn><p:tgtEl><p:spTgt spid="96"><p:txEl><p:pRg end="377" st="258"/></p:txEl></p:spTgt></p:tgtEl></p:cBhvr></p:animEffect></p:childTnLst></p:cTn></p:par></p:childTnLst></p:cTn></p:par></p:childTnLst></p:cTn></p:par><p:par><p:cTn fill="hold" id="82"><p:stCondLst><p:cond delay="indefinite"/></p:stCondLst><p:childTnLst><p:par><p:cTn fill="hold" id="83"><p:stCondLst><p:cond delay="0"/></p:stCondLst><p:childTnLst><p:par><p:cTn fill="hold" id="84" nodeType="clickEffect" presetClass="entr" presetID="53"><p:stCondLst><p:cond delay="0"/></p:stCondLst><p:childTnLst><p:set><p:cBhvr><p:cTn dur="1" fill="hold" id="85"><p:stCondLst><p:cond delay="0"/></p:stCondLst></p:cTn><p:tgtEl><p:spTgt spid="96"><p:txEl><p:pRg end="417" st="377"/></p:txEl></p:spTgt></p:tgtEl><p:attrNameLst><p:attrName>style.visibility</p:attrName></p:attrNameLst></p:cBhvr><p:to><p:strVal val="visible"/></p:to></p:set><p:anim calcmode="lin" valueType="num"><p:cBhvr additive="repl"><p:cTn dur="500" fill="hold" id="86"></p:cTn><p:tgtEl><p:spTgt spid="96"><p:txEl><p:pRg end="417" st="377"/></p:txEl></p:spTgt></p:tgtEl><p:attrNameLst><p:attrName></p:attrName></p:attrNameLst></p:cBhvr><p:tavLst><p:tav tm="0"><p:val></p:val></p:tav><p:tav tm="100000"><p:val><p:strVal val="#ppt_w"/></p:val></p:tav></p:tavLst></p:anim><p:anim calcmode="lin" valueType="num"><p:cBhvr additive="repl"><p:cTn dur="500" fill="hold" id="87"></p:cTn><p:tgtEl><p:spTgt spid="96"><p:txEl><p:pRg end="417" st="377"/></p:txEl></p:spTgt></p:tgtEl><p:attrNameLst><p:attrName></p:attrName></p:attrNameLst></p:cBhvr><p:tavLst><p:tav tm="0"><p:val></p:val></p:tav><p:tav tm="100000"><p:val><p:strVal val="#ppt_h"/></p:val></p:tav></p:tavLst></p:anim><p:animEffect filter="fade" transition="in"><p:cBhvr additive="repl"><p:cTn dur="500" fill="freeze" id="88"></p:cTn><p:tgtEl><p:spTgt spid="96"><p:txEl><p:pRg end="417" st="377"/></p:txEl></p:spTgt></p:tgtEl></p:cBhvr></p:animEffect></p:childTnLst></p:cTn></p:par></p:childTnLst></p:cTn></p:par></p:childTnLst></p:cTn></p:par></p:childTnLst></p:cTn><p:prevCondLst><p:cond delay="0" evt="onPrev"><p:tgtEl><p:sldTgt/></p:tgtEl></p:cond></p:prevCondLst><p:nextCondLst><p:cond delay="0" evt="onNext"><p:tgtEl><p:sldTgt/></p:tgtEl></p:cond></p:nextCondLst></p:seq></p:childTnLst></p:cTn></p:par></p:tnLst></p:timing>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7" name="Zástupný symbol obsahu 3"/>
          <p:cNvPicPr/>
          <p:nvPr/>
        </p:nvPicPr>
        <p:blipFill>
          <a:blip r:embed="rId1"/>
          <a:stretch>
            <a:fillRect/>
          </a:stretch>
        </p:blipFill>
        <p:spPr>
          <a:xfrm>
            <a:off x="840600" y="285840"/>
            <a:ext cx="7660080" cy="63378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lang="sk-SK" sz="4600">
                <a:solidFill>
                  <a:srgbClr val="ffffff"/>
                </a:solidFill>
                <a:latin typeface="Franklin Gothic Book"/>
              </a:rPr>
              <a:t>Hranice kraja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0" y="1285920"/>
            <a:ext cx="746712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Žilinský kraj susedí: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s Českou republikou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s Poľskom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susedné kraje sú: Prešovský, Banskobystrický, Trenčiansky</a:t>
            </a:r>
            <a:endParaRPr/>
          </a:p>
        </p:txBody>
      </p:sp>
      <p:pic>
        <p:nvPicPr>
          <p:cNvPr descr="" id="100" name="Obrázok 4"/>
          <p:cNvPicPr/>
          <p:nvPr/>
        </p:nvPicPr>
        <p:blipFill>
          <a:blip r:embed="rId1"/>
          <a:stretch>
            <a:fillRect/>
          </a:stretch>
        </p:blipFill>
        <p:spPr>
          <a:xfrm>
            <a:off x="2214720" y="3926160"/>
            <a:ext cx="5428800" cy="2931480"/>
          </a:xfrm>
          <a:prstGeom prst="rect">
            <a:avLst/>
          </a:prstGeom>
        </p:spPr>
      </p:pic>
    </p:spTree>
  </p:cSld>
  <p:timing>
    <p:tnLst>
      <p:par>
        <p:cTn dur="indefinite" id="89" nodeType="tmRoot" restart="never">
          <p:childTnLst>
            <p:seq>
              <p:cTn dur="indefinite" id="90" nodeType="mainSeq">
                <p:childTnLst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95"/>
                                        <p:tgtEl>
                                          <p:spTgt spid="99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96"/>
                                        <p:tgtEl>
                                          <p:spTgt spid="99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97"/>
                                        <p:tgtEl>
                                          <p:spTgt spid="99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8">
                      <p:stCondLst>
                        <p:cond delay="indefinite"/>
                      </p:stCondLst>
                      <p:childTnLst>
                        <p:par>
                          <p:cTn fill="hold" id="99">
                            <p:stCondLst>
                              <p:cond delay="0"/>
                            </p:stCondLst>
                            <p:childTnLst>
                              <p:par>
                                <p:cTn fill="hold" id="100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2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02"/>
                                        <p:tgtEl>
                                          <p:spTgt spid="99">
                                            <p:txEl>
                                              <p:pRg end="42" st="2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03"/>
                                        <p:tgtEl>
                                          <p:spTgt spid="99">
                                            <p:txEl>
                                              <p:pRg end="42" st="2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04"/>
                                        <p:tgtEl>
                                          <p:spTgt spid="99">
                                            <p:txEl>
                                              <p:pRg end="42" st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2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09"/>
                                        <p:tgtEl>
                                          <p:spTgt spid="99">
                                            <p:txEl>
                                              <p:pRg end="52" st="4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10"/>
                                        <p:tgtEl>
                                          <p:spTgt spid="99">
                                            <p:txEl>
                                              <p:pRg end="52" st="4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11"/>
                                        <p:tgtEl>
                                          <p:spTgt spid="99">
                                            <p:txEl>
                                              <p:pRg end="52" st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2">
                      <p:stCondLst>
                        <p:cond delay="indefinite"/>
                      </p:stCondLst>
                      <p:childTnLst>
                        <p:par>
                          <p:cTn fill="hold" id="113">
                            <p:stCondLst>
                              <p:cond delay="0"/>
                            </p:stCondLst>
                            <p:childTnLst>
                              <p:par>
                                <p:cTn fill="hold" id="114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10" st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16"/>
                                        <p:tgtEl>
                                          <p:spTgt spid="99">
                                            <p:txEl>
                                              <p:pRg end="110" st="5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17"/>
                                        <p:tgtEl>
                                          <p:spTgt spid="99">
                                            <p:txEl>
                                              <p:pRg end="110" st="5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18"/>
                                        <p:tgtEl>
                                          <p:spTgt spid="99">
                                            <p:txEl>
                                              <p:pRg end="110" st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lang="sk-SK" sz="4600">
                <a:solidFill>
                  <a:srgbClr val="ffffff"/>
                </a:solidFill>
                <a:latin typeface="Franklin Gothic Book"/>
              </a:rPr>
              <a:t>Osídlenie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0" y="1143000"/>
            <a:ext cx="70718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redšie osídlený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významné mestá: Žilina, Martin, Ružomberok, Liptovský Mikuláš, Dolný Kubín, Čadca, Kysucké Nové Mesto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obyvateľstvo: takmer všetci slovenskej národnosti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vierovyznanie: väčšina rímskokatolíci, evanjelici</a:t>
            </a:r>
            <a:endParaRPr/>
          </a:p>
        </p:txBody>
      </p:sp>
      <p:pic>
        <p:nvPicPr>
          <p:cNvPr descr="" id="103" name="Obrázok 3"/>
          <p:cNvPicPr/>
          <p:nvPr/>
        </p:nvPicPr>
        <p:blipFill>
          <a:blip r:embed="rId1"/>
          <a:stretch>
            <a:fillRect/>
          </a:stretch>
        </p:blipFill>
        <p:spPr>
          <a:xfrm>
            <a:off x="3857760" y="5137920"/>
            <a:ext cx="2499840" cy="1719720"/>
          </a:xfrm>
          <a:prstGeom prst="rect">
            <a:avLst/>
          </a:prstGeom>
        </p:spPr>
      </p:pic>
      <p:pic>
        <p:nvPicPr>
          <p:cNvPr descr="" id="104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75920" y="133920"/>
            <a:ext cx="3737160" cy="1294560"/>
          </a:xfrm>
          <a:prstGeom prst="rect">
            <a:avLst/>
          </a:prstGeom>
        </p:spPr>
      </p:pic>
      <p:pic>
        <p:nvPicPr>
          <p:cNvPr descr="" id="105" name="Obrázok 5"/>
          <p:cNvPicPr/>
          <p:nvPr/>
        </p:nvPicPr>
        <p:blipFill>
          <a:blip r:embed="rId3"/>
          <a:stretch>
            <a:fillRect/>
          </a:stretch>
        </p:blipFill>
        <p:spPr>
          <a:xfrm>
            <a:off x="7000920" y="2319120"/>
            <a:ext cx="1999800" cy="2752560"/>
          </a:xfrm>
          <a:prstGeom prst="rect">
            <a:avLst/>
          </a:prstGeom>
        </p:spPr>
      </p:pic>
      <p:pic>
        <p:nvPicPr>
          <p:cNvPr descr="" id="106" name="Obrázok 6"/>
          <p:cNvPicPr/>
          <p:nvPr/>
        </p:nvPicPr>
        <p:blipFill>
          <a:blip r:embed="rId4"/>
          <a:stretch>
            <a:fillRect/>
          </a:stretch>
        </p:blipFill>
        <p:spPr>
          <a:xfrm>
            <a:off x="6572160" y="5137920"/>
            <a:ext cx="2431080" cy="1719720"/>
          </a:xfrm>
          <a:prstGeom prst="rect">
            <a:avLst/>
          </a:prstGeom>
        </p:spPr>
      </p:pic>
      <p:pic>
        <p:nvPicPr>
          <p:cNvPr descr="" id="107" name="Obrázok 7"/>
          <p:cNvPicPr/>
          <p:nvPr/>
        </p:nvPicPr>
        <p:blipFill>
          <a:blip r:embed="rId5"/>
          <a:stretch>
            <a:fillRect/>
          </a:stretch>
        </p:blipFill>
        <p:spPr>
          <a:xfrm>
            <a:off x="7143840" y="214200"/>
            <a:ext cx="1428480" cy="2018160"/>
          </a:xfrm>
          <a:prstGeom prst="rect">
            <a:avLst/>
          </a:prstGeom>
        </p:spPr>
      </p:pic>
      <p:pic>
        <p:nvPicPr>
          <p:cNvPr descr="" id="108" name="Obrázok 8"/>
          <p:cNvPicPr/>
          <p:nvPr/>
        </p:nvPicPr>
        <p:blipFill>
          <a:blip r:embed="rId6"/>
          <a:stretch>
            <a:fillRect/>
          </a:stretch>
        </p:blipFill>
        <p:spPr>
          <a:xfrm>
            <a:off x="1895760" y="5572080"/>
            <a:ext cx="1818720" cy="1285560"/>
          </a:xfrm>
          <a:prstGeom prst="rect">
            <a:avLst/>
          </a:prstGeom>
        </p:spPr>
      </p:pic>
    </p:spTree>
  </p:cSld>
  <p:timing>
    <p:tnLst>
      <p:par>
        <p:cTn dur="indefinite" id="119" nodeType="tmRoot" restart="never">
          <p:childTnLst>
            <p:seq>
              <p:cTn dur="indefinite" id="120" nodeType="mainSeq">
                <p:childTnLst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id="123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25"/>
                                        <p:tgtEl>
                                          <p:spTgt spid="102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6"/>
                                        <p:tgtEl>
                                          <p:spTgt spid="102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27"/>
                                        <p:tgtEl>
                                          <p:spTgt spid="102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8">
                      <p:stCondLst>
                        <p:cond delay="indefinite"/>
                      </p:stCondLst>
                      <p:childTnLst>
                        <p:par>
                          <p:cTn fill="hold" id="129">
                            <p:stCondLst>
                              <p:cond delay="0"/>
                            </p:stCondLst>
                            <p:childTnLst>
                              <p:par>
                                <p:cTn fill="hold" id="130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18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32"/>
                                        <p:tgtEl>
                                          <p:spTgt spid="102">
                                            <p:txEl>
                                              <p:pRg end="118" st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33"/>
                                        <p:tgtEl>
                                          <p:spTgt spid="102">
                                            <p:txEl>
                                              <p:pRg end="118" st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34"/>
                                        <p:tgtEl>
                                          <p:spTgt spid="102">
                                            <p:txEl>
                                              <p:pRg end="118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>
                            <p:stCondLst>
                              <p:cond delay="500"/>
                            </p:stCondLst>
                            <p:childTnLst>
                              <p:par>
                                <p:cTn fill="hold" id="136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38"/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39"/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4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>
                            <p:stCondLst>
                              <p:cond delay="1000"/>
                            </p:stCondLst>
                            <p:childTnLst>
                              <p:par>
                                <p:cTn fill="hold" id="142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44"/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45"/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46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>
                            <p:stCondLst>
                              <p:cond delay="1500"/>
                            </p:stCondLst>
                            <p:childTnLst>
                              <p:par>
                                <p:cTn fill="hold" id="148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51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5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3">
                            <p:stCondLst>
                              <p:cond delay="2000"/>
                            </p:stCondLst>
                            <p:childTnLst>
                              <p:par>
                                <p:cTn fill="hold" id="154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6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57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58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9">
                            <p:stCondLst>
                              <p:cond delay="2500"/>
                            </p:stCondLst>
                            <p:childTnLst>
                              <p:par>
                                <p:cTn fill="hold" id="160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62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3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64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5">
                            <p:stCondLst>
                              <p:cond delay="3000"/>
                            </p:stCondLst>
                            <p:childTnLst>
                              <p:par>
                                <p:cTn fill="hold" id="166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68"/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9"/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7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1">
                      <p:stCondLst>
                        <p:cond delay="indefinite"/>
                      </p:stCondLst>
                      <p:childTnLst>
                        <p:par>
                          <p:cTn fill="hold" id="172">
                            <p:stCondLst>
                              <p:cond delay="0"/>
                            </p:stCondLst>
                            <p:childTnLst>
                              <p:par>
                                <p:cTn fill="hold" id="173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68" st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75"/>
                                        <p:tgtEl>
                                          <p:spTgt spid="102">
                                            <p:txEl>
                                              <p:pRg end="168" st="1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76"/>
                                        <p:tgtEl>
                                          <p:spTgt spid="102">
                                            <p:txEl>
                                              <p:pRg end="168" st="1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77"/>
                                        <p:tgtEl>
                                          <p:spTgt spid="102">
                                            <p:txEl>
                                              <p:pRg end="168" st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8">
                      <p:stCondLst>
                        <p:cond delay="indefinite"/>
                      </p:stCondLst>
                      <p:childTnLst>
                        <p:par>
                          <p:cTn fill="hold" id="179">
                            <p:stCondLst>
                              <p:cond delay="0"/>
                            </p:stCondLst>
                            <p:childTnLst>
                              <p:par>
                                <p:cTn fill="hold" id="180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18" st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82"/>
                                        <p:tgtEl>
                                          <p:spTgt spid="102">
                                            <p:txEl>
                                              <p:pRg end="218" st="16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83"/>
                                        <p:tgtEl>
                                          <p:spTgt spid="102">
                                            <p:txEl>
                                              <p:pRg end="218" st="16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84"/>
                                        <p:tgtEl>
                                          <p:spTgt spid="102">
                                            <p:txEl>
                                              <p:pRg end="218" st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lang="sk-SK" sz="4600">
                <a:solidFill>
                  <a:srgbClr val="ffffff"/>
                </a:solidFill>
                <a:latin typeface="Franklin Gothic Book"/>
              </a:rPr>
              <a:t>Hospodárstvo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ťažba a spracovanie dreva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výroba papiera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výroba strojov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výroba automobilov (KIA)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výroba železa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výroba elektroniky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vodné elektrárne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pozdĺž Váhu cesty a železnice</a:t>
            </a:r>
            <a:endParaRPr/>
          </a:p>
        </p:txBody>
      </p:sp>
      <p:pic>
        <p:nvPicPr>
          <p:cNvPr descr="" id="111" name="Obrázok 4"/>
          <p:cNvPicPr/>
          <p:nvPr/>
        </p:nvPicPr>
        <p:blipFill>
          <a:blip r:embed="rId1"/>
          <a:stretch>
            <a:fillRect/>
          </a:stretch>
        </p:blipFill>
        <p:spPr>
          <a:xfrm>
            <a:off x="5429160" y="214200"/>
            <a:ext cx="3881160" cy="1794960"/>
          </a:xfrm>
          <a:prstGeom prst="rect">
            <a:avLst/>
          </a:prstGeom>
        </p:spPr>
      </p:pic>
      <p:pic>
        <p:nvPicPr>
          <p:cNvPr descr="" id="112" name="Obrázok 6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840" y="2071800"/>
            <a:ext cx="2203200" cy="1915560"/>
          </a:xfrm>
          <a:prstGeom prst="rect">
            <a:avLst/>
          </a:prstGeom>
        </p:spPr>
      </p:pic>
      <p:pic>
        <p:nvPicPr>
          <p:cNvPr descr="" id="113" name="Obrázok 7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000160"/>
            <a:ext cx="2857320" cy="1539720"/>
          </a:xfrm>
          <a:prstGeom prst="rect">
            <a:avLst/>
          </a:prstGeom>
        </p:spPr>
      </p:pic>
      <p:pic>
        <p:nvPicPr>
          <p:cNvPr descr="" id="114" name="Obrázok 8"/>
          <p:cNvPicPr/>
          <p:nvPr/>
        </p:nvPicPr>
        <p:blipFill>
          <a:blip r:embed="rId4"/>
          <a:stretch>
            <a:fillRect/>
          </a:stretch>
        </p:blipFill>
        <p:spPr>
          <a:xfrm>
            <a:off x="4357800" y="3357720"/>
            <a:ext cx="3071520" cy="1955520"/>
          </a:xfrm>
          <a:prstGeom prst="rect">
            <a:avLst/>
          </a:prstGeom>
        </p:spPr>
      </p:pic>
      <p:pic>
        <p:nvPicPr>
          <p:cNvPr descr="" id="115" name="Obrázok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643200" y="4977000"/>
            <a:ext cx="5500440" cy="1951920"/>
          </a:xfrm>
          <a:prstGeom prst="rect">
            <a:avLst/>
          </a:prstGeom>
        </p:spPr>
      </p:pic>
    </p:spTree>
  </p:cSld>
  <p:timing>
    <p:tnLst>
      <p:par>
        <p:cTn dur="indefinite" id="185" nodeType="tmRoot" restart="never">
          <p:childTnLst>
            <p:seq>
              <p:cTn dur="indefinite" id="186" nodeType="mainSeq">
                <p:childTnLst>
                  <p:par>
                    <p:cTn fill="hold" id="187">
                      <p:stCondLst>
                        <p:cond delay="indefinite"/>
                      </p:stCondLst>
                      <p:childTnLst>
                        <p:par>
                          <p:cTn fill="hold" id="188">
                            <p:stCondLst>
                              <p:cond delay="0"/>
                            </p:stCondLst>
                            <p:childTnLst>
                              <p:par>
                                <p:cTn fill="hold" id="189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91"/>
                                        <p:tgtEl>
                                          <p:spTgt spid="110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92"/>
                                        <p:tgtEl>
                                          <p:spTgt spid="110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93"/>
                                        <p:tgtEl>
                                          <p:spTgt spid="110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4">
                            <p:stCondLst>
                              <p:cond delay="500"/>
                            </p:stCondLst>
                            <p:childTnLst>
                              <p:par>
                                <p:cTn fill="hold" id="195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97"/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98"/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99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0">
                      <p:stCondLst>
                        <p:cond delay="indefinite"/>
                      </p:stCondLst>
                      <p:childTnLst>
                        <p:par>
                          <p:cTn fill="hold" id="201">
                            <p:stCondLst>
                              <p:cond delay="0"/>
                            </p:stCondLst>
                            <p:childTnLst>
                              <p:par>
                                <p:cTn fill="hold" id="202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1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04"/>
                                        <p:tgtEl>
                                          <p:spTgt spid="110">
                                            <p:txEl>
                                              <p:pRg end="41" st="2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5"/>
                                        <p:tgtEl>
                                          <p:spTgt spid="110">
                                            <p:txEl>
                                              <p:pRg end="41" st="2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06"/>
                                        <p:tgtEl>
                                          <p:spTgt spid="110">
                                            <p:txEl>
                                              <p:pRg end="41" st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7">
                            <p:stCondLst>
                              <p:cond delay="500"/>
                            </p:stCondLst>
                            <p:childTnLst>
                              <p:par>
                                <p:cTn fill="hold" id="208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0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11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1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3">
                      <p:stCondLst>
                        <p:cond delay="indefinite"/>
                      </p:stCondLst>
                      <p:childTnLst>
                        <p:par>
                          <p:cTn fill="hold" id="214">
                            <p:stCondLst>
                              <p:cond delay="0"/>
                            </p:stCondLst>
                            <p:childTnLst>
                              <p:par>
                                <p:cTn fill="hold" id="215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6" st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7"/>
                                        <p:tgtEl>
                                          <p:spTgt spid="110">
                                            <p:txEl>
                                              <p:pRg end="56" st="4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18"/>
                                        <p:tgtEl>
                                          <p:spTgt spid="110">
                                            <p:txEl>
                                              <p:pRg end="56" st="4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19"/>
                                        <p:tgtEl>
                                          <p:spTgt spid="110">
                                            <p:txEl>
                                              <p:pRg end="56" st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0">
                      <p:stCondLst>
                        <p:cond delay="indefinite"/>
                      </p:stCondLst>
                      <p:childTnLst>
                        <p:par>
                          <p:cTn fill="hold" id="221">
                            <p:stCondLst>
                              <p:cond delay="0"/>
                            </p:stCondLst>
                            <p:childTnLst>
                              <p:par>
                                <p:cTn fill="hold" id="222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1" st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24"/>
                                        <p:tgtEl>
                                          <p:spTgt spid="110">
                                            <p:txEl>
                                              <p:pRg end="81" st="5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25"/>
                                        <p:tgtEl>
                                          <p:spTgt spid="110">
                                            <p:txEl>
                                              <p:pRg end="81" st="5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26"/>
                                        <p:tgtEl>
                                          <p:spTgt spid="110">
                                            <p:txEl>
                                              <p:pRg end="81" st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7">
                            <p:stCondLst>
                              <p:cond delay="500"/>
                            </p:stCondLst>
                            <p:childTnLst>
                              <p:par>
                                <p:cTn fill="hold" id="228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0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1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3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3">
                      <p:stCondLst>
                        <p:cond delay="indefinite"/>
                      </p:stCondLst>
                      <p:childTnLst>
                        <p:par>
                          <p:cTn fill="hold" id="234">
                            <p:stCondLst>
                              <p:cond delay="0"/>
                            </p:stCondLst>
                            <p:childTnLst>
                              <p:par>
                                <p:cTn fill="hold" id="235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95" st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7"/>
                                        <p:tgtEl>
                                          <p:spTgt spid="110">
                                            <p:txEl>
                                              <p:pRg end="95" st="8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8"/>
                                        <p:tgtEl>
                                          <p:spTgt spid="110">
                                            <p:txEl>
                                              <p:pRg end="95" st="8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39"/>
                                        <p:tgtEl>
                                          <p:spTgt spid="110">
                                            <p:txEl>
                                              <p:pRg end="95" st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0">
                      <p:stCondLst>
                        <p:cond delay="indefinite"/>
                      </p:stCondLst>
                      <p:childTnLst>
                        <p:par>
                          <p:cTn fill="hold" id="241">
                            <p:stCondLst>
                              <p:cond delay="0"/>
                            </p:stCondLst>
                            <p:childTnLst>
                              <p:par>
                                <p:cTn fill="hold" id="242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14" st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44"/>
                                        <p:tgtEl>
                                          <p:spTgt spid="110">
                                            <p:txEl>
                                              <p:pRg end="114" st="9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5"/>
                                        <p:tgtEl>
                                          <p:spTgt spid="110">
                                            <p:txEl>
                                              <p:pRg end="114" st="9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46"/>
                                        <p:tgtEl>
                                          <p:spTgt spid="110">
                                            <p:txEl>
                                              <p:pRg end="114" st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7">
                            <p:stCondLst>
                              <p:cond delay="500"/>
                            </p:stCondLst>
                            <p:childTnLst>
                              <p:par>
                                <p:cTn fill="hold" id="248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51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52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3">
                      <p:stCondLst>
                        <p:cond delay="indefinite"/>
                      </p:stCondLst>
                      <p:childTnLst>
                        <p:par>
                          <p:cTn fill="hold" id="254">
                            <p:stCondLst>
                              <p:cond delay="0"/>
                            </p:stCondLst>
                            <p:childTnLst>
                              <p:par>
                                <p:cTn fill="hold" id="255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31" st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57"/>
                                        <p:tgtEl>
                                          <p:spTgt spid="110">
                                            <p:txEl>
                                              <p:pRg end="131" st="1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58"/>
                                        <p:tgtEl>
                                          <p:spTgt spid="110">
                                            <p:txEl>
                                              <p:pRg end="131" st="1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59"/>
                                        <p:tgtEl>
                                          <p:spTgt spid="110">
                                            <p:txEl>
                                              <p:pRg end="131" st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0">
                      <p:stCondLst>
                        <p:cond delay="indefinite"/>
                      </p:stCondLst>
                      <p:childTnLst>
                        <p:par>
                          <p:cTn fill="hold" id="261">
                            <p:stCondLst>
                              <p:cond delay="0"/>
                            </p:stCondLst>
                            <p:childTnLst>
                              <p:par>
                                <p:cTn fill="hold" id="262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61" st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64"/>
                                        <p:tgtEl>
                                          <p:spTgt spid="110">
                                            <p:txEl>
                                              <p:pRg end="161" st="13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65"/>
                                        <p:tgtEl>
                                          <p:spTgt spid="110">
                                            <p:txEl>
                                              <p:pRg end="161" st="13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66"/>
                                        <p:tgtEl>
                                          <p:spTgt spid="110">
                                            <p:txEl>
                                              <p:pRg end="161" st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7">
                            <p:stCondLst>
                              <p:cond delay="500"/>
                            </p:stCondLst>
                            <p:childTnLst>
                              <p:par>
                                <p:cTn fill="hold" id="268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70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71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72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lang="sk-SK" sz="4600">
                <a:solidFill>
                  <a:srgbClr val="ffffff"/>
                </a:solidFill>
                <a:latin typeface="Franklin Gothic Book"/>
              </a:rPr>
              <a:t>Podnebie a vodstvo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0" y="1214280"/>
            <a:ext cx="721476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chladné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veľké množstvo zrážok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teplotná inverzia: jav, keď je v doline hmla a chladno a na vrcholoch pohoria slnečno a teplo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rieky: Váh, Orava, Turiec, Kysuca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priehrady: Liptovská Mara, Oravská priehrada</a:t>
            </a:r>
            <a:endParaRPr/>
          </a:p>
        </p:txBody>
      </p:sp>
      <p:pic>
        <p:nvPicPr>
          <p:cNvPr descr="" id="118" name="Obrázok 4"/>
          <p:cNvPicPr/>
          <p:nvPr/>
        </p:nvPicPr>
        <p:blipFill>
          <a:blip r:embed="rId1"/>
          <a:stretch>
            <a:fillRect/>
          </a:stretch>
        </p:blipFill>
        <p:spPr>
          <a:xfrm>
            <a:off x="5715000" y="214200"/>
            <a:ext cx="3285720" cy="2173320"/>
          </a:xfrm>
          <a:prstGeom prst="rect">
            <a:avLst/>
          </a:prstGeom>
        </p:spPr>
      </p:pic>
      <p:pic>
        <p:nvPicPr>
          <p:cNvPr descr="" id="119" name="Obrázok 5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160" y="4286160"/>
            <a:ext cx="2499840" cy="2499840"/>
          </a:xfrm>
          <a:prstGeom prst="rect">
            <a:avLst/>
          </a:prstGeom>
        </p:spPr>
      </p:pic>
    </p:spTree>
  </p:cSld>
  <p:timing>
    <p:tnLst>
      <p:par>
        <p:cTn dur="indefinite" id="273" nodeType="tmRoot" restart="never">
          <p:childTnLst>
            <p:seq>
              <p:cTn dur="indefinite" id="274" nodeType="mainSeq">
                <p:childTnLst>
                  <p:par>
                    <p:cTn fill="hold" id="275">
                      <p:stCondLst>
                        <p:cond delay="indefinite"/>
                      </p:stCondLst>
                      <p:childTnLst>
                        <p:par>
                          <p:cTn fill="hold" id="276">
                            <p:stCondLst>
                              <p:cond delay="0"/>
                            </p:stCondLst>
                            <p:childTnLst>
                              <p:par>
                                <p:cTn fill="hold" id="277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79"/>
                                        <p:tgtEl>
                                          <p:spTgt spid="117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80"/>
                                        <p:tgtEl>
                                          <p:spTgt spid="117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81"/>
                                        <p:tgtEl>
                                          <p:spTgt spid="117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2">
                      <p:stCondLst>
                        <p:cond delay="indefinite"/>
                      </p:stCondLst>
                      <p:childTnLst>
                        <p:par>
                          <p:cTn fill="hold" id="283">
                            <p:stCondLst>
                              <p:cond delay="0"/>
                            </p:stCondLst>
                            <p:childTnLst>
                              <p:par>
                                <p:cTn fill="hold" id="284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0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86"/>
                                        <p:tgtEl>
                                          <p:spTgt spid="117">
                                            <p:txEl>
                                              <p:pRg end="30" st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87"/>
                                        <p:tgtEl>
                                          <p:spTgt spid="117">
                                            <p:txEl>
                                              <p:pRg end="30" st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88"/>
                                        <p:tgtEl>
                                          <p:spTgt spid="117">
                                            <p:txEl>
                                              <p:pRg end="30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9">
                      <p:stCondLst>
                        <p:cond delay="indefinite"/>
                      </p:stCondLst>
                      <p:childTnLst>
                        <p:par>
                          <p:cTn fill="hold" id="290">
                            <p:stCondLst>
                              <p:cond delay="0"/>
                            </p:stCondLst>
                            <p:childTnLst>
                              <p:par>
                                <p:cTn fill="hold" id="291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24" st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93"/>
                                        <p:tgtEl>
                                          <p:spTgt spid="117">
                                            <p:txEl>
                                              <p:pRg end="124" st="3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94"/>
                                        <p:tgtEl>
                                          <p:spTgt spid="117">
                                            <p:txEl>
                                              <p:pRg end="124" st="3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95"/>
                                        <p:tgtEl>
                                          <p:spTgt spid="117">
                                            <p:txEl>
                                              <p:pRg end="124" st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6">
                      <p:stCondLst>
                        <p:cond delay="indefinite"/>
                      </p:stCondLst>
                      <p:childTnLst>
                        <p:par>
                          <p:cTn fill="hold" id="297">
                            <p:stCondLst>
                              <p:cond delay="0"/>
                            </p:stCondLst>
                            <p:childTnLst>
                              <p:par>
                                <p:cTn fill="hold" id="298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58" st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00"/>
                                        <p:tgtEl>
                                          <p:spTgt spid="117">
                                            <p:txEl>
                                              <p:pRg end="158" st="12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01"/>
                                        <p:tgtEl>
                                          <p:spTgt spid="117">
                                            <p:txEl>
                                              <p:pRg end="158" st="12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02"/>
                                        <p:tgtEl>
                                          <p:spTgt spid="117">
                                            <p:txEl>
                                              <p:pRg end="158" st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3">
                      <p:stCondLst>
                        <p:cond delay="indefinite"/>
                      </p:stCondLst>
                      <p:childTnLst>
                        <p:par>
                          <p:cTn fill="hold" id="304">
                            <p:stCondLst>
                              <p:cond delay="0"/>
                            </p:stCondLst>
                            <p:childTnLst>
                              <p:par>
                                <p:cTn fill="hold" id="305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03" st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07"/>
                                        <p:tgtEl>
                                          <p:spTgt spid="117">
                                            <p:txEl>
                                              <p:pRg end="203" st="15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08"/>
                                        <p:tgtEl>
                                          <p:spTgt spid="117">
                                            <p:txEl>
                                              <p:pRg end="203" st="15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09"/>
                                        <p:tgtEl>
                                          <p:spTgt spid="117">
                                            <p:txEl>
                                              <p:pRg end="203" st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0">
                            <p:stCondLst>
                              <p:cond delay="500"/>
                            </p:stCondLst>
                            <p:childTnLst>
                              <p:par>
                                <p:cTn fill="hold" id="311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13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14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1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6">
                            <p:stCondLst>
                              <p:cond delay="1000"/>
                            </p:stCondLst>
                            <p:childTnLst>
                              <p:par>
                                <p:cTn fill="hold" id="317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19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20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2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r>
              <a:rPr lang="sk-SK" sz="4600">
                <a:solidFill>
                  <a:srgbClr val="ffffff"/>
                </a:solidFill>
                <a:latin typeface="Franklin Gothic Book"/>
              </a:rPr>
              <a:t>Zamysli sa a správne odpovedz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1. Ako sa volá krajské mesto Žilinského kraja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2. Čo je to teplotná inverzia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3. Ako sa volá najvýznamnejšia rieka v Žilinskom kraji?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4. Vymenuj aspoň tri významné mestá žilinského kraja.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5.Pri Žiline sa nachádza jeden z najmodernejších závodov Slovenska. Ako sa volá a čo vyrába?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 2"/>
              <a:buChar char=""/>
            </a:pPr>
            <a:r>
              <a:rPr lang="sk-SK" sz="3000">
                <a:solidFill>
                  <a:srgbClr val="ffffff"/>
                </a:solidFill>
                <a:latin typeface="Arial"/>
              </a:rPr>
              <a:t>6.Vymenuj aspoň tri pohoria žilinského kraja.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