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Význam rastlinných semien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7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Použitá literatúra: Rút </a:t>
            </a:r>
            <a:r>
              <a:rPr lang="sk-SK" dirty="0" err="1" smtClean="0"/>
              <a:t>Dobišová</a:t>
            </a:r>
            <a:r>
              <a:rPr lang="sk-SK" dirty="0" smtClean="0"/>
              <a:t> </a:t>
            </a:r>
            <a:r>
              <a:rPr lang="sk-SK" dirty="0" err="1" smtClean="0"/>
              <a:t>Adame</a:t>
            </a:r>
            <a:r>
              <a:rPr lang="sk-SK" dirty="0" smtClean="0"/>
              <a:t> – Oľga Kováčiková Prvouka </a:t>
            </a:r>
            <a:r>
              <a:rPr lang="sk-SK" smtClean="0"/>
              <a:t>pre druhákov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445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Hádanky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 smtClean="0"/>
              <a:t>Červené a šťavnaté  sú</a:t>
            </a:r>
          </a:p>
          <a:p>
            <a:pPr marL="0" indent="0">
              <a:buNone/>
            </a:pPr>
            <a:r>
              <a:rPr lang="sk-SK" dirty="0" smtClean="0"/>
              <a:t>krásne svieže náušničky</a:t>
            </a:r>
          </a:p>
          <a:p>
            <a:pPr marL="0" indent="0">
              <a:buNone/>
            </a:pPr>
            <a:r>
              <a:rPr lang="sk-SK" dirty="0" smtClean="0"/>
              <a:t>aj škorce  ich rady kradnú</a:t>
            </a:r>
          </a:p>
          <a:p>
            <a:pPr marL="0" indent="0">
              <a:buNone/>
            </a:pPr>
            <a:r>
              <a:rPr lang="sk-SK" dirty="0" smtClean="0"/>
              <a:t>sladké, chutné ...  </a:t>
            </a:r>
          </a:p>
          <a:p>
            <a:pPr marL="0" indent="0">
              <a:buNone/>
            </a:pPr>
            <a:r>
              <a:rPr lang="sk-SK" dirty="0" smtClean="0"/>
              <a:t>ČEREŠNIČKY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Mestom voňajú pečené,</a:t>
            </a:r>
          </a:p>
          <a:p>
            <a:pPr marL="0" indent="0">
              <a:buNone/>
            </a:pPr>
            <a:r>
              <a:rPr lang="sk-SK" dirty="0" smtClean="0"/>
              <a:t>V kabáte pichnú ťa na dlani,</a:t>
            </a:r>
          </a:p>
          <a:p>
            <a:pPr marL="0" indent="0">
              <a:buNone/>
            </a:pPr>
            <a:r>
              <a:rPr lang="sk-SK" dirty="0" smtClean="0"/>
              <a:t>Urob z nich srnku a či ježka,</a:t>
            </a:r>
          </a:p>
          <a:p>
            <a:pPr marL="0" indent="0">
              <a:buNone/>
            </a:pPr>
            <a:r>
              <a:rPr lang="sk-SK" dirty="0" smtClean="0"/>
              <a:t>Plody jesene sú .... </a:t>
            </a:r>
          </a:p>
          <a:p>
            <a:pPr marL="0" indent="0">
              <a:buNone/>
            </a:pPr>
            <a:r>
              <a:rPr lang="sk-SK" dirty="0" smtClean="0"/>
              <a:t>GAŠTANY</a:t>
            </a: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 smtClean="0"/>
              <a:t>Sojky, straky i diviaky,</a:t>
            </a:r>
          </a:p>
          <a:p>
            <a:pPr marL="0" indent="0">
              <a:buNone/>
            </a:pPr>
            <a:r>
              <a:rPr lang="sk-SK" dirty="0" smtClean="0"/>
              <a:t>hľadajú ma vždy pod dubom.</a:t>
            </a:r>
          </a:p>
          <a:p>
            <a:pPr marL="0" indent="0">
              <a:buNone/>
            </a:pPr>
            <a:r>
              <a:rPr lang="sk-SK" dirty="0" smtClean="0"/>
              <a:t>Neskoro na jeseň dozrievam</a:t>
            </a:r>
          </a:p>
          <a:p>
            <a:pPr marL="0" indent="0">
              <a:buNone/>
            </a:pPr>
            <a:r>
              <a:rPr lang="sk-SK" dirty="0" smtClean="0"/>
              <a:t>veď som predsa ....</a:t>
            </a:r>
          </a:p>
          <a:p>
            <a:pPr marL="0" indent="0">
              <a:buNone/>
            </a:pPr>
            <a:r>
              <a:rPr lang="sk-SK" dirty="0" smtClean="0"/>
              <a:t>ŽALUĎOM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Červené, zelené,</a:t>
            </a:r>
          </a:p>
          <a:p>
            <a:pPr marL="0" indent="0">
              <a:buNone/>
            </a:pPr>
            <a:r>
              <a:rPr lang="sk-SK" dirty="0" smtClean="0"/>
              <a:t>každý  ma pozná,</a:t>
            </a:r>
          </a:p>
          <a:p>
            <a:pPr marL="0" indent="0">
              <a:buNone/>
            </a:pPr>
            <a:r>
              <a:rPr lang="sk-SK" dirty="0" smtClean="0"/>
              <a:t>odtrhni, ochutnaj,</a:t>
            </a:r>
          </a:p>
          <a:p>
            <a:pPr marL="0" indent="0">
              <a:buNone/>
            </a:pPr>
            <a:r>
              <a:rPr lang="sk-SK" dirty="0" smtClean="0"/>
              <a:t>som strapec ....</a:t>
            </a:r>
          </a:p>
          <a:p>
            <a:pPr marL="0" indent="0">
              <a:buNone/>
            </a:pPr>
            <a:r>
              <a:rPr lang="sk-SK" dirty="0" smtClean="0"/>
              <a:t>HROZNA</a:t>
            </a:r>
          </a:p>
        </p:txBody>
      </p:sp>
    </p:spTree>
    <p:extLst>
      <p:ext uri="{BB962C8B-B14F-4D97-AF65-F5344CB8AC3E}">
        <p14:creationId xmlns:p14="http://schemas.microsoft.com/office/powerpoint/2010/main" val="336570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dĺžnik 36"/>
          <p:cNvSpPr/>
          <p:nvPr/>
        </p:nvSpPr>
        <p:spPr>
          <a:xfrm>
            <a:off x="2620497" y="2386338"/>
            <a:ext cx="1632023" cy="13716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bdĺžnik 37"/>
          <p:cNvSpPr/>
          <p:nvPr/>
        </p:nvSpPr>
        <p:spPr>
          <a:xfrm>
            <a:off x="751196" y="3805364"/>
            <a:ext cx="1632023" cy="13716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bdĺžnik 38"/>
          <p:cNvSpPr/>
          <p:nvPr/>
        </p:nvSpPr>
        <p:spPr>
          <a:xfrm>
            <a:off x="8222571" y="3818257"/>
            <a:ext cx="1632023" cy="13716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bdĺžnik 39"/>
          <p:cNvSpPr/>
          <p:nvPr/>
        </p:nvSpPr>
        <p:spPr>
          <a:xfrm>
            <a:off x="6350003" y="2379119"/>
            <a:ext cx="1632023" cy="13716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bdĺžnik 40"/>
          <p:cNvSpPr/>
          <p:nvPr/>
        </p:nvSpPr>
        <p:spPr>
          <a:xfrm>
            <a:off x="2620496" y="3805364"/>
            <a:ext cx="1632023" cy="13716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bdĺžnik 41"/>
          <p:cNvSpPr/>
          <p:nvPr/>
        </p:nvSpPr>
        <p:spPr>
          <a:xfrm>
            <a:off x="4388024" y="5207503"/>
            <a:ext cx="1632023" cy="13716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bdĺžnik 35"/>
          <p:cNvSpPr/>
          <p:nvPr/>
        </p:nvSpPr>
        <p:spPr>
          <a:xfrm>
            <a:off x="4280225" y="3888245"/>
            <a:ext cx="1878420" cy="1224216"/>
          </a:xfrm>
          <a:prstGeom prst="rect">
            <a:avLst/>
          </a:prstGeom>
          <a:solidFill>
            <a:srgbClr val="FF0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bdĺžnik 34"/>
          <p:cNvSpPr/>
          <p:nvPr/>
        </p:nvSpPr>
        <p:spPr>
          <a:xfrm>
            <a:off x="527320" y="5238044"/>
            <a:ext cx="1894120" cy="1310519"/>
          </a:xfrm>
          <a:prstGeom prst="rect">
            <a:avLst/>
          </a:prstGeom>
          <a:solidFill>
            <a:srgbClr val="FF0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bdĺžnik 30"/>
          <p:cNvSpPr/>
          <p:nvPr/>
        </p:nvSpPr>
        <p:spPr>
          <a:xfrm>
            <a:off x="2659919" y="5271898"/>
            <a:ext cx="1592601" cy="1276666"/>
          </a:xfrm>
          <a:prstGeom prst="rect">
            <a:avLst/>
          </a:prstGeom>
          <a:solidFill>
            <a:srgbClr val="FF0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Obdĺžnik 31"/>
          <p:cNvSpPr/>
          <p:nvPr/>
        </p:nvSpPr>
        <p:spPr>
          <a:xfrm>
            <a:off x="6239553" y="5238046"/>
            <a:ext cx="1852925" cy="1310518"/>
          </a:xfrm>
          <a:prstGeom prst="rect">
            <a:avLst/>
          </a:prstGeom>
          <a:solidFill>
            <a:srgbClr val="FF0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/>
          <p:cNvSpPr/>
          <p:nvPr/>
        </p:nvSpPr>
        <p:spPr>
          <a:xfrm>
            <a:off x="6256507" y="3805364"/>
            <a:ext cx="1835971" cy="1371600"/>
          </a:xfrm>
          <a:prstGeom prst="rect">
            <a:avLst/>
          </a:prstGeom>
          <a:solidFill>
            <a:srgbClr val="FF0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bdĺžnik 33"/>
          <p:cNvSpPr/>
          <p:nvPr/>
        </p:nvSpPr>
        <p:spPr>
          <a:xfrm>
            <a:off x="8126715" y="2390503"/>
            <a:ext cx="1906125" cy="1371600"/>
          </a:xfrm>
          <a:prstGeom prst="rect">
            <a:avLst/>
          </a:prstGeom>
          <a:solidFill>
            <a:srgbClr val="FF0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bdĺžnik 29"/>
          <p:cNvSpPr/>
          <p:nvPr/>
        </p:nvSpPr>
        <p:spPr>
          <a:xfrm>
            <a:off x="4252520" y="2386338"/>
            <a:ext cx="1906125" cy="1371600"/>
          </a:xfrm>
          <a:prstGeom prst="rect">
            <a:avLst/>
          </a:prstGeom>
          <a:solidFill>
            <a:srgbClr val="FF0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bdĺžnik 28"/>
          <p:cNvSpPr/>
          <p:nvPr/>
        </p:nvSpPr>
        <p:spPr>
          <a:xfrm>
            <a:off x="8160953" y="5238045"/>
            <a:ext cx="1837650" cy="1310519"/>
          </a:xfrm>
          <a:prstGeom prst="rect">
            <a:avLst/>
          </a:prstGeom>
          <a:solidFill>
            <a:srgbClr val="FF0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bdĺžnik 27"/>
          <p:cNvSpPr/>
          <p:nvPr/>
        </p:nvSpPr>
        <p:spPr>
          <a:xfrm>
            <a:off x="680321" y="2390503"/>
            <a:ext cx="1906125" cy="1371600"/>
          </a:xfrm>
          <a:prstGeom prst="rect">
            <a:avLst/>
          </a:prstGeom>
          <a:solidFill>
            <a:srgbClr val="FF0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Zakrúžkuj rovnakou farbou plody, ktorých semeno je uložené rovnakým spôsobom.</a:t>
            </a:r>
            <a:endParaRPr lang="sk-SK" dirty="0"/>
          </a:p>
        </p:txBody>
      </p:sp>
      <p:pic>
        <p:nvPicPr>
          <p:cNvPr id="9" name="Zástupný objekt pre obsah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399" y="4043234"/>
            <a:ext cx="1305620" cy="995535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399" y="2586036"/>
            <a:ext cx="1305620" cy="1010301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4926" y="2524667"/>
            <a:ext cx="1189114" cy="1071671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9408" y="2524667"/>
            <a:ext cx="1357452" cy="1071672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22693" y="2547937"/>
            <a:ext cx="1274212" cy="1048402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32738" y="2586037"/>
            <a:ext cx="1225611" cy="1010301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24926" y="4043234"/>
            <a:ext cx="1189114" cy="995535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18947" y="4043234"/>
            <a:ext cx="1267913" cy="920472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22692" y="4043234"/>
            <a:ext cx="1274213" cy="914239"/>
          </a:xfrm>
          <a:prstGeom prst="rect">
            <a:avLst/>
          </a:prstGeom>
        </p:spPr>
      </p:pic>
      <p:pic>
        <p:nvPicPr>
          <p:cNvPr id="13" name="Obrázok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32737" y="4043234"/>
            <a:ext cx="1225612" cy="905050"/>
          </a:xfrm>
          <a:prstGeom prst="rect">
            <a:avLst/>
          </a:prstGeom>
        </p:spPr>
      </p:pic>
      <p:pic>
        <p:nvPicPr>
          <p:cNvPr id="14" name="Obrázok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4399" y="5485666"/>
            <a:ext cx="1305620" cy="857984"/>
          </a:xfrm>
          <a:prstGeom prst="rect">
            <a:avLst/>
          </a:prstGeom>
        </p:spPr>
      </p:pic>
      <p:pic>
        <p:nvPicPr>
          <p:cNvPr id="15" name="Obrázok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24926" y="5485665"/>
            <a:ext cx="1189114" cy="857986"/>
          </a:xfrm>
          <a:prstGeom prst="rect">
            <a:avLst/>
          </a:prstGeom>
        </p:spPr>
      </p:pic>
      <p:pic>
        <p:nvPicPr>
          <p:cNvPr id="16" name="Obrázok 1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18946" y="5485665"/>
            <a:ext cx="1267913" cy="857985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522691" y="5485665"/>
            <a:ext cx="1274213" cy="857985"/>
          </a:xfrm>
          <a:prstGeom prst="rect">
            <a:avLst/>
          </a:prstGeom>
        </p:spPr>
      </p:pic>
      <p:pic>
        <p:nvPicPr>
          <p:cNvPr id="18" name="Obrázok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32736" y="5485665"/>
            <a:ext cx="1225613" cy="857985"/>
          </a:xfrm>
          <a:prstGeom prst="rect">
            <a:avLst/>
          </a:prstGeom>
        </p:spPr>
      </p:pic>
      <p:pic>
        <p:nvPicPr>
          <p:cNvPr id="19" name="Obrázok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398" y="2576847"/>
            <a:ext cx="1305620" cy="1010301"/>
          </a:xfrm>
          <a:prstGeom prst="rect">
            <a:avLst/>
          </a:prstGeom>
        </p:spPr>
      </p:pic>
      <p:pic>
        <p:nvPicPr>
          <p:cNvPr id="20" name="Obrázok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9407" y="2515478"/>
            <a:ext cx="1357452" cy="1071672"/>
          </a:xfrm>
          <a:prstGeom prst="rect">
            <a:avLst/>
          </a:prstGeom>
        </p:spPr>
      </p:pic>
      <p:pic>
        <p:nvPicPr>
          <p:cNvPr id="21" name="Obrázok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32737" y="2576848"/>
            <a:ext cx="1225611" cy="1010301"/>
          </a:xfrm>
          <a:prstGeom prst="rect">
            <a:avLst/>
          </a:prstGeom>
        </p:spPr>
      </p:pic>
      <p:pic>
        <p:nvPicPr>
          <p:cNvPr id="22" name="Obrázok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22691" y="4034045"/>
            <a:ext cx="1274213" cy="914239"/>
          </a:xfrm>
          <a:prstGeom prst="rect">
            <a:avLst/>
          </a:prstGeom>
        </p:spPr>
      </p:pic>
      <p:pic>
        <p:nvPicPr>
          <p:cNvPr id="23" name="Obrázok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18946" y="4043234"/>
            <a:ext cx="1267913" cy="920472"/>
          </a:xfrm>
          <a:prstGeom prst="rect">
            <a:avLst/>
          </a:prstGeom>
        </p:spPr>
      </p:pic>
      <p:pic>
        <p:nvPicPr>
          <p:cNvPr id="24" name="Obrázok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067" y="2586036"/>
            <a:ext cx="1305620" cy="1010301"/>
          </a:xfrm>
          <a:prstGeom prst="rect">
            <a:avLst/>
          </a:prstGeom>
        </p:spPr>
      </p:pic>
      <p:pic>
        <p:nvPicPr>
          <p:cNvPr id="25" name="Obrázok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9406" y="2515478"/>
            <a:ext cx="1357452" cy="1071672"/>
          </a:xfrm>
          <a:prstGeom prst="rect">
            <a:avLst/>
          </a:prstGeom>
        </p:spPr>
      </p:pic>
      <p:pic>
        <p:nvPicPr>
          <p:cNvPr id="26" name="Obrázok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32736" y="2576848"/>
            <a:ext cx="1225611" cy="1010301"/>
          </a:xfrm>
          <a:prstGeom prst="rect">
            <a:avLst/>
          </a:prstGeom>
        </p:spPr>
      </p:pic>
      <p:pic>
        <p:nvPicPr>
          <p:cNvPr id="27" name="Obrázok 2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22690" y="4034045"/>
            <a:ext cx="1274213" cy="91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39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36" grpId="0" animBg="1"/>
      <p:bldP spid="35" grpId="0" animBg="1"/>
      <p:bldP spid="31" grpId="0" animBg="1"/>
      <p:bldP spid="32" grpId="0" animBg="1"/>
      <p:bldP spid="33" grpId="0" animBg="1"/>
      <p:bldP spid="34" grpId="0" animBg="1"/>
      <p:bldP spid="30" grpId="0" animBg="1"/>
      <p:bldP spid="29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Zápisník cestovateľov	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b="1" dirty="0" smtClean="0">
              <a:solidFill>
                <a:schemeClr val="bg1"/>
              </a:solidFill>
            </a:endParaRPr>
          </a:p>
          <a:p>
            <a:r>
              <a:rPr lang="sk-SK" b="1" dirty="0" smtClean="0">
                <a:solidFill>
                  <a:schemeClr val="bg1"/>
                </a:solidFill>
              </a:rPr>
              <a:t>Semená</a:t>
            </a:r>
            <a:r>
              <a:rPr lang="sk-SK" dirty="0" smtClean="0"/>
              <a:t> rastlín slúžia na ich </a:t>
            </a:r>
            <a:r>
              <a:rPr lang="sk-SK" b="1" dirty="0" smtClean="0">
                <a:solidFill>
                  <a:schemeClr val="bg1"/>
                </a:solidFill>
              </a:rPr>
              <a:t>rozmnožovanie</a:t>
            </a:r>
            <a:r>
              <a:rPr lang="sk-SK" dirty="0" smtClean="0"/>
              <a:t>.</a:t>
            </a:r>
          </a:p>
          <a:p>
            <a:r>
              <a:rPr lang="sk-SK" b="1" dirty="0" smtClean="0">
                <a:solidFill>
                  <a:schemeClr val="bg1"/>
                </a:solidFill>
              </a:rPr>
              <a:t>Zo zrelých, zdravých a nepoškodených semien </a:t>
            </a:r>
            <a:r>
              <a:rPr lang="sk-SK" dirty="0" smtClean="0"/>
              <a:t>rastlín </a:t>
            </a:r>
            <a:r>
              <a:rPr lang="sk-SK" b="1" dirty="0" smtClean="0">
                <a:solidFill>
                  <a:schemeClr val="bg1"/>
                </a:solidFill>
              </a:rPr>
              <a:t>môžu vyrásť nové rastliny. </a:t>
            </a:r>
          </a:p>
          <a:p>
            <a:r>
              <a:rPr lang="sk-SK" b="1" dirty="0" smtClean="0"/>
              <a:t>Semená </a:t>
            </a:r>
            <a:r>
              <a:rPr lang="sk-SK" dirty="0" smtClean="0"/>
              <a:t>rastlín bývajú väčšinou </a:t>
            </a:r>
            <a:r>
              <a:rPr lang="sk-SK" b="1" dirty="0" smtClean="0">
                <a:solidFill>
                  <a:schemeClr val="bg1"/>
                </a:solidFill>
              </a:rPr>
              <a:t>ukryté v plodoch</a:t>
            </a:r>
            <a:r>
              <a:rPr lang="sk-SK" dirty="0" smtClean="0"/>
              <a:t>, napríklad v jablku, v paprike, v čerešni ...</a:t>
            </a:r>
          </a:p>
          <a:p>
            <a:r>
              <a:rPr lang="sk-SK" b="1" dirty="0" smtClean="0">
                <a:solidFill>
                  <a:schemeClr val="bg1"/>
                </a:solidFill>
              </a:rPr>
              <a:t>Niektoré semená </a:t>
            </a:r>
            <a:r>
              <a:rPr lang="sk-SK" dirty="0" smtClean="0"/>
              <a:t>rastlín </a:t>
            </a:r>
            <a:r>
              <a:rPr lang="sk-SK" b="1" dirty="0" smtClean="0">
                <a:solidFill>
                  <a:schemeClr val="bg1"/>
                </a:solidFill>
              </a:rPr>
              <a:t>môžeme aj jesť</a:t>
            </a:r>
            <a:r>
              <a:rPr lang="sk-SK" dirty="0" smtClean="0"/>
              <a:t>. Sú to semená rastlín: hrach, vlašský orech, ....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81353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00000"/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Vyfarbi pravdivé tvrdenia o semenách rastlín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15606" y="2446201"/>
            <a:ext cx="9613861" cy="3599316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 rot="354835">
            <a:off x="891141" y="2672867"/>
            <a:ext cx="38074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>
                <a:ln w="0"/>
                <a:solidFill>
                  <a:schemeClr val="bg1"/>
                </a:solidFill>
              </a:rPr>
              <a:t>Slúžia na rozmnožovanie rastlín</a:t>
            </a:r>
          </a:p>
        </p:txBody>
      </p:sp>
      <p:sp>
        <p:nvSpPr>
          <p:cNvPr id="6" name="Obdĺžnik 5"/>
          <p:cNvSpPr/>
          <p:nvPr/>
        </p:nvSpPr>
        <p:spPr>
          <a:xfrm rot="666101">
            <a:off x="1136632" y="3845749"/>
            <a:ext cx="38683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bg1"/>
                </a:solidFill>
                <a:effectLst/>
              </a:rPr>
              <a:t>Môže z nich vyrásť nová rastlina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7" name="Obdĺžnik 6"/>
          <p:cNvSpPr/>
          <p:nvPr/>
        </p:nvSpPr>
        <p:spPr>
          <a:xfrm rot="20905850">
            <a:off x="891141" y="5018632"/>
            <a:ext cx="463139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bg1"/>
                </a:solidFill>
                <a:effectLst/>
              </a:rPr>
              <a:t>Rastlina pomocou nich prijíma potravu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4276843" y="3208916"/>
            <a:ext cx="24913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bg1"/>
                </a:solidFill>
                <a:effectLst/>
              </a:rPr>
              <a:t>Nikdy sa nesmú jesť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9" name="Obdĺžnik 8"/>
          <p:cNvSpPr/>
          <p:nvPr/>
        </p:nvSpPr>
        <p:spPr>
          <a:xfrm rot="21126758">
            <a:off x="5899989" y="4983129"/>
            <a:ext cx="200837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bg1"/>
                </a:solidFill>
                <a:effectLst/>
              </a:rPr>
              <a:t>Vedia rozprávať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10" name="Obdĺžnik 9"/>
          <p:cNvSpPr/>
          <p:nvPr/>
        </p:nvSpPr>
        <p:spPr>
          <a:xfrm rot="163249">
            <a:off x="7541505" y="5383239"/>
            <a:ext cx="275267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bg1"/>
                </a:solidFill>
                <a:effectLst/>
              </a:rPr>
              <a:t>Niektoré môžeme jesť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11" name="Obdĺžnik 10"/>
          <p:cNvSpPr/>
          <p:nvPr/>
        </p:nvSpPr>
        <p:spPr>
          <a:xfrm rot="626786">
            <a:off x="6196585" y="4245859"/>
            <a:ext cx="40975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bg1"/>
                </a:solidFill>
                <a:effectLst/>
              </a:rPr>
              <a:t>Sú potravou niektorých živočíchov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12" name="Obdĺžnik 11"/>
          <p:cNvSpPr/>
          <p:nvPr/>
        </p:nvSpPr>
        <p:spPr>
          <a:xfrm rot="398818">
            <a:off x="6483605" y="2942803"/>
            <a:ext cx="35734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bg1"/>
                </a:solidFill>
                <a:effectLst/>
              </a:rPr>
              <a:t>Väčšinou sú chránené plodom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cxnSp>
        <p:nvCxnSpPr>
          <p:cNvPr id="14" name="Rovná spojnica 13"/>
          <p:cNvCxnSpPr/>
          <p:nvPr/>
        </p:nvCxnSpPr>
        <p:spPr>
          <a:xfrm>
            <a:off x="4391984" y="3451509"/>
            <a:ext cx="224725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flipV="1">
            <a:off x="1134305" y="4726983"/>
            <a:ext cx="4381306" cy="9298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/>
          <p:cNvCxnSpPr/>
          <p:nvPr/>
        </p:nvCxnSpPr>
        <p:spPr>
          <a:xfrm flipV="1">
            <a:off x="5981700" y="5014134"/>
            <a:ext cx="1809750" cy="3039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18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86/4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537" y="2766526"/>
            <a:ext cx="8999231" cy="1650491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1280779" y="4576438"/>
            <a:ext cx="119936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bg1"/>
                </a:solidFill>
                <a:effectLst/>
              </a:rPr>
              <a:t>broskyňa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2923568" y="4576438"/>
            <a:ext cx="82747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bg1"/>
                </a:solidFill>
                <a:effectLst/>
              </a:rPr>
              <a:t>slivka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4385051" y="4576438"/>
            <a:ext cx="106792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 smtClean="0">
                <a:ln w="0"/>
                <a:solidFill>
                  <a:schemeClr val="bg1"/>
                </a:solidFill>
              </a:rPr>
              <a:t>čerešňa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5912610" y="4576438"/>
            <a:ext cx="112082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bg1"/>
                </a:solidFill>
                <a:effectLst/>
              </a:rPr>
              <a:t>marhuľa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7211004" y="4576438"/>
            <a:ext cx="9685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bg1"/>
                </a:solidFill>
                <a:effectLst/>
              </a:rPr>
              <a:t>jahoda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14" name="Krát 13"/>
          <p:cNvSpPr/>
          <p:nvPr/>
        </p:nvSpPr>
        <p:spPr>
          <a:xfrm>
            <a:off x="7033431" y="2929180"/>
            <a:ext cx="1146108" cy="1487837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8423911" y="4588051"/>
            <a:ext cx="143020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bg1"/>
                </a:solidFill>
                <a:effectLst/>
              </a:rPr>
              <a:t>višňa</a:t>
            </a:r>
          </a:p>
          <a:p>
            <a:pPr algn="ctr"/>
            <a:r>
              <a:rPr lang="sk-SK" sz="2000" dirty="0" err="1" smtClean="0">
                <a:ln w="0"/>
                <a:solidFill>
                  <a:schemeClr val="bg1"/>
                </a:solidFill>
              </a:rPr>
              <a:t>nektarinka</a:t>
            </a:r>
            <a:endParaRPr lang="sk-SK" sz="2000" dirty="0" smtClean="0">
              <a:ln w="0"/>
              <a:solidFill>
                <a:schemeClr val="bg1"/>
              </a:solidFill>
            </a:endParaRPr>
          </a:p>
          <a:p>
            <a:pPr algn="ctr"/>
            <a:r>
              <a:rPr lang="sk-SK" sz="2000" b="0" cap="none" spc="0" dirty="0" smtClean="0">
                <a:ln w="0"/>
                <a:solidFill>
                  <a:schemeClr val="bg1"/>
                </a:solidFill>
                <a:effectLst/>
              </a:rPr>
              <a:t>ringlota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5950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0" y="2605066"/>
            <a:ext cx="9613861" cy="1707380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8608087" y="4518277"/>
            <a:ext cx="11047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 smtClean="0">
                <a:ln w="0"/>
                <a:solidFill>
                  <a:schemeClr val="bg1"/>
                </a:solidFill>
              </a:rPr>
              <a:t>Mandľa</a:t>
            </a:r>
          </a:p>
          <a:p>
            <a:pPr algn="ctr"/>
            <a:r>
              <a:rPr lang="sk-SK" sz="2000" b="0" cap="none" spc="0" dirty="0" err="1" smtClean="0">
                <a:ln w="0"/>
                <a:solidFill>
                  <a:schemeClr val="bg1"/>
                </a:solidFill>
                <a:effectLst/>
              </a:rPr>
              <a:t>paorech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2606189" y="4549886"/>
            <a:ext cx="10871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 smtClean="0">
                <a:ln w="0"/>
                <a:solidFill>
                  <a:schemeClr val="bg1"/>
                </a:solidFill>
              </a:rPr>
              <a:t>Vlašský </a:t>
            </a:r>
          </a:p>
          <a:p>
            <a:pPr algn="ctr"/>
            <a:r>
              <a:rPr lang="sk-SK" sz="2000" dirty="0" smtClean="0">
                <a:ln w="0"/>
                <a:solidFill>
                  <a:schemeClr val="bg1"/>
                </a:solidFill>
              </a:rPr>
              <a:t>orech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4164329" y="4549886"/>
            <a:ext cx="9557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 smtClean="0">
                <a:ln w="0"/>
                <a:solidFill>
                  <a:schemeClr val="bg1"/>
                </a:solidFill>
              </a:rPr>
              <a:t>malina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741708" y="4518277"/>
            <a:ext cx="926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 smtClean="0">
                <a:ln w="0"/>
                <a:solidFill>
                  <a:schemeClr val="bg1"/>
                </a:solidFill>
              </a:rPr>
              <a:t>Jedlý </a:t>
            </a:r>
          </a:p>
          <a:p>
            <a:pPr algn="ctr"/>
            <a:r>
              <a:rPr lang="sk-SK" sz="2000" dirty="0" smtClean="0">
                <a:ln w="0"/>
                <a:solidFill>
                  <a:schemeClr val="bg1"/>
                </a:solidFill>
              </a:rPr>
              <a:t>gaštan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7011407" y="4518277"/>
            <a:ext cx="11921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 smtClean="0">
                <a:ln w="0"/>
                <a:solidFill>
                  <a:schemeClr val="bg1"/>
                </a:solidFill>
              </a:rPr>
              <a:t>Pagaštan</a:t>
            </a:r>
          </a:p>
          <a:p>
            <a:pPr algn="ctr"/>
            <a:r>
              <a:rPr lang="sk-SK" sz="2000" b="0" cap="none" spc="0" dirty="0" smtClean="0">
                <a:ln w="0"/>
                <a:solidFill>
                  <a:schemeClr val="bg1"/>
                </a:solidFill>
                <a:effectLst/>
              </a:rPr>
              <a:t>konský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12" name="Krát 11"/>
          <p:cNvSpPr/>
          <p:nvPr/>
        </p:nvSpPr>
        <p:spPr>
          <a:xfrm>
            <a:off x="4164328" y="2820581"/>
            <a:ext cx="1322922" cy="127635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1142476" y="4518277"/>
            <a:ext cx="12282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 smtClean="0">
                <a:ln w="0"/>
                <a:solidFill>
                  <a:schemeClr val="bg1"/>
                </a:solidFill>
              </a:rPr>
              <a:t>Lieskový </a:t>
            </a:r>
          </a:p>
          <a:p>
            <a:pPr algn="ctr"/>
            <a:r>
              <a:rPr lang="sk-SK" sz="2000" dirty="0" smtClean="0">
                <a:ln w="0"/>
                <a:solidFill>
                  <a:schemeClr val="bg1"/>
                </a:solidFill>
              </a:rPr>
              <a:t>orech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363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8791468" y="4502654"/>
            <a:ext cx="9557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 smtClean="0">
                <a:ln w="0"/>
                <a:solidFill>
                  <a:schemeClr val="bg1"/>
                </a:solidFill>
              </a:rPr>
              <a:t>Kivi</a:t>
            </a:r>
          </a:p>
          <a:p>
            <a:pPr algn="ctr"/>
            <a:r>
              <a:rPr lang="sk-SK" sz="2000" b="0" cap="none" spc="0" dirty="0" smtClean="0">
                <a:ln w="0"/>
                <a:solidFill>
                  <a:schemeClr val="bg1"/>
                </a:solidFill>
                <a:effectLst/>
              </a:rPr>
              <a:t>malina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2639051" y="4549886"/>
            <a:ext cx="102143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 smtClean="0">
                <a:ln w="0"/>
                <a:solidFill>
                  <a:schemeClr val="bg1"/>
                </a:solidFill>
              </a:rPr>
              <a:t>Ríbezľa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4126596" y="4549886"/>
            <a:ext cx="103118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 smtClean="0">
                <a:ln w="0"/>
                <a:solidFill>
                  <a:schemeClr val="bg1"/>
                </a:solidFill>
              </a:rPr>
              <a:t>Tekvica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775372" y="4518277"/>
            <a:ext cx="8595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 smtClean="0">
                <a:ln w="0"/>
                <a:solidFill>
                  <a:schemeClr val="bg1"/>
                </a:solidFill>
              </a:rPr>
              <a:t>Melón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7392259" y="4434472"/>
            <a:ext cx="82747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 smtClean="0">
                <a:ln w="0"/>
                <a:solidFill>
                  <a:schemeClr val="bg1"/>
                </a:solidFill>
              </a:rPr>
              <a:t>obilie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1359684" y="4518277"/>
            <a:ext cx="7938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 smtClean="0">
                <a:ln w="0"/>
                <a:solidFill>
                  <a:schemeClr val="bg1"/>
                </a:solidFill>
              </a:rPr>
              <a:t>Egreš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pic>
        <p:nvPicPr>
          <p:cNvPr id="6" name="Zástupný objekt pre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1" y="2459791"/>
            <a:ext cx="9650328" cy="1702999"/>
          </a:xfrm>
          <a:prstGeom prst="rect">
            <a:avLst/>
          </a:prstGeom>
        </p:spPr>
      </p:pic>
      <p:sp>
        <p:nvSpPr>
          <p:cNvPr id="12" name="Krát 11"/>
          <p:cNvSpPr/>
          <p:nvPr/>
        </p:nvSpPr>
        <p:spPr>
          <a:xfrm>
            <a:off x="7392259" y="2673115"/>
            <a:ext cx="1322922" cy="127635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080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3" grpId="0"/>
      <p:bldP spid="13" grpId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Doplň vety.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Semená rastlín slúžia na ich</a:t>
            </a:r>
          </a:p>
          <a:p>
            <a:r>
              <a:rPr lang="sk-SK" dirty="0" smtClean="0"/>
              <a:t>Zo zrelých, zdravých a nepoškodených semien rastlín môžu vyrásť nové                  Semená rastlín bývajú väčšinou ukryté v            napríklad v jablku, v paprike, v čerešni ... Niektoré semená rastlín môžeme aj  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4847917" y="2336873"/>
            <a:ext cx="20008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>
                <a:ln w="0"/>
                <a:solidFill>
                  <a:schemeClr val="bg1"/>
                </a:solidFill>
              </a:rPr>
              <a:t>r</a:t>
            </a:r>
            <a:r>
              <a:rPr lang="sk-SK" sz="2000" b="0" cap="none" spc="0" dirty="0" smtClean="0">
                <a:ln w="0"/>
                <a:solidFill>
                  <a:schemeClr val="bg1"/>
                </a:solidFill>
                <a:effectLst/>
              </a:rPr>
              <a:t>ozmnožovanie.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8829027" y="3108368"/>
            <a:ext cx="108715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 smtClean="0">
                <a:ln w="0"/>
                <a:solidFill>
                  <a:schemeClr val="bg1"/>
                </a:solidFill>
              </a:rPr>
              <a:t>plodoch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887228" y="3108368"/>
            <a:ext cx="11023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>
                <a:ln w="0"/>
                <a:solidFill>
                  <a:schemeClr val="bg1"/>
                </a:solidFill>
              </a:rPr>
              <a:t>r</a:t>
            </a:r>
            <a:r>
              <a:rPr lang="sk-SK" sz="2000" b="0" cap="none" spc="0" dirty="0" smtClean="0">
                <a:ln w="0"/>
                <a:solidFill>
                  <a:schemeClr val="bg1"/>
                </a:solidFill>
                <a:effectLst/>
              </a:rPr>
              <a:t>astliny.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2790248" y="381113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dirty="0" smtClean="0">
                <a:ln w="0"/>
                <a:solidFill>
                  <a:schemeClr val="bg1"/>
                </a:solidFill>
              </a:rPr>
              <a:t>jesť</a:t>
            </a:r>
            <a:r>
              <a:rPr lang="sk-SK" sz="2000" b="0" cap="none" spc="0" dirty="0" smtClean="0">
                <a:ln w="0"/>
                <a:solidFill>
                  <a:schemeClr val="bg1"/>
                </a:solidFill>
                <a:effectLst/>
              </a:rPr>
              <a:t>.</a:t>
            </a:r>
            <a:endParaRPr lang="sk-SK" sz="2000" b="0" cap="none" spc="0" dirty="0">
              <a:ln w="0"/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551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254</TotalTime>
  <Words>279</Words>
  <Application>Microsoft Office PowerPoint</Application>
  <PresentationFormat>Vlastná</PresentationFormat>
  <Paragraphs>76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Berlín</vt:lpstr>
      <vt:lpstr>Význam rastlinných semien </vt:lpstr>
      <vt:lpstr>Hádanky</vt:lpstr>
      <vt:lpstr>Zakrúžkuj rovnakou farbou plody, ktorých semeno je uložené rovnakým spôsobom.</vt:lpstr>
      <vt:lpstr>Zápisník cestovateľov </vt:lpstr>
      <vt:lpstr>Vyfarbi pravdivé tvrdenia o semenách rastlín</vt:lpstr>
      <vt:lpstr>86/4</vt:lpstr>
      <vt:lpstr>Prezentácia programu PowerPoint</vt:lpstr>
      <vt:lpstr>Prezentácia programu PowerPoint</vt:lpstr>
      <vt:lpstr>Doplň vety.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rastlinných semien</dc:title>
  <dc:creator>ZS s MS 3</dc:creator>
  <cp:lastModifiedBy>ProBook5</cp:lastModifiedBy>
  <cp:revision>23</cp:revision>
  <dcterms:created xsi:type="dcterms:W3CDTF">2020-04-16T13:37:41Z</dcterms:created>
  <dcterms:modified xsi:type="dcterms:W3CDTF">2020-05-24T18:25:45Z</dcterms:modified>
</cp:coreProperties>
</file>