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75" r:id="rId3"/>
    <p:sldId id="276" r:id="rId4"/>
    <p:sldId id="264" r:id="rId5"/>
    <p:sldId id="278" r:id="rId6"/>
    <p:sldId id="268" r:id="rId7"/>
    <p:sldId id="279" r:id="rId8"/>
    <p:sldId id="277" r:id="rId9"/>
    <p:sldId id="265" r:id="rId10"/>
    <p:sldId id="280" r:id="rId11"/>
    <p:sldId id="266" r:id="rId12"/>
    <p:sldId id="281" r:id="rId13"/>
    <p:sldId id="258" r:id="rId14"/>
    <p:sldId id="272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ECFF"/>
    <a:srgbClr val="FF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5DD2-85DA-4DDC-9AB1-454E551543E8}" type="datetimeFigureOut">
              <a:rPr lang="sk-SK" smtClean="0"/>
              <a:pPr/>
              <a:t>13. 4. 2020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FEE6A-E415-4FFC-AB97-3F7244ACE43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539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B1D2-8021-4DEE-9AF0-DF9C6EE1E1D5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B000-2DCD-4A41-86D8-7BF38FE1856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BDBD-803D-4224-87B2-A47F5B736457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8036-9574-4CEA-9B2E-D09374E5F3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8899-6A64-4318-B46E-654FCC45FC5A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5BDD7-9C20-46E3-9F10-979333BF3A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A555-4431-4F91-8795-86A2FDA98570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FDCA-C5A5-4843-8232-65A1AB699B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40EC-B03E-4638-95FB-1F8B23E7B001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F239-338E-4D2F-A9DE-BD3282FBE4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3DAE-5FA4-44AD-8C12-C8512F9E2BCA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8C00-DAA2-46B2-96AF-E3E9E7CCAC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13E7-75D7-49A1-9915-25F47FE2BF27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794B-1B83-4D9F-900D-8C8EDD5643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950C-21CB-414C-A76D-27293920F4FE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668E7-6E17-45E1-9CD2-BC96C66997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743DB-9D01-47CC-8602-159147AB6CB8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8396-BE54-486B-A17C-18BB0A55CA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5AF5F-08D7-4BA9-98AD-A637505336BF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6E731-886B-4CF6-9460-E05CD33AEE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2D96-9EFD-44AC-A851-664E186586F8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F0F1-1A3D-46E2-8C53-42A51F4DAB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BBC8DD-8291-4C80-A2E9-F134C21C64D8}" type="datetime10">
              <a:rPr lang="sk-SK" smtClean="0"/>
              <a:pPr>
                <a:defRPr/>
              </a:pPr>
              <a:t>14:37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97E49B-BB26-4AFF-BDC8-0565C198C6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214282" y="0"/>
            <a:ext cx="8715404" cy="58939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38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Písmeno</a:t>
            </a:r>
            <a:r>
              <a:rPr lang="sk-SK" sz="115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3900" b="1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č, 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755576" y="908720"/>
            <a:ext cx="7704856" cy="43396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13800" b="1" dirty="0">
                <a:ln w="11430">
                  <a:solidFill>
                    <a:sysClr val="windowText" lastClr="000000"/>
                  </a:solidFill>
                </a:ln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Čítajte </a:t>
            </a:r>
            <a:r>
              <a:rPr lang="sk-SK" sz="138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slová</a:t>
            </a:r>
            <a:endParaRPr lang="sk-SK" sz="13800" b="1" dirty="0">
              <a:ln w="11430">
                <a:solidFill>
                  <a:sysClr val="windowText" lastClr="000000"/>
                </a:solidFill>
              </a:ln>
              <a:solidFill>
                <a:srgbClr val="0066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7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ĺžnik 6"/>
          <p:cNvSpPr/>
          <p:nvPr/>
        </p:nvSpPr>
        <p:spPr>
          <a:xfrm>
            <a:off x="3071802" y="3929066"/>
            <a:ext cx="1928826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čí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tal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1142977" y="714356"/>
            <a:ext cx="1357322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Century Schoolbook" pitchFamily="18" charset="0"/>
              </a:rPr>
              <a:t>čas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1142976" y="2928918"/>
            <a:ext cx="1357322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Century Schoolbook" pitchFamily="18" charset="0"/>
              </a:rPr>
              <a:t>čin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1142976" y="1785918"/>
            <a:ext cx="138430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Century Schoolbook" pitchFamily="18" charset="0"/>
              </a:rPr>
              <a:t>čln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3071802" y="714356"/>
            <a:ext cx="185738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ča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ro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071802" y="1785918"/>
            <a:ext cx="1928814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čin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ky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3071802" y="2857481"/>
            <a:ext cx="1928814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čís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lo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1142976" y="4000481"/>
            <a:ext cx="142875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Century Schoolbook" pitchFamily="18" charset="0"/>
              </a:rPr>
              <a:t>čaj</a:t>
            </a:r>
          </a:p>
        </p:txBody>
      </p:sp>
      <p:sp>
        <p:nvSpPr>
          <p:cNvPr id="19" name="Zaoblený obdĺžnik 18"/>
          <p:cNvSpPr/>
          <p:nvPr/>
        </p:nvSpPr>
        <p:spPr>
          <a:xfrm>
            <a:off x="5929322" y="714356"/>
            <a:ext cx="2286024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mač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ka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3071802" y="5143512"/>
            <a:ext cx="214314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kač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ka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6000760" y="1785926"/>
            <a:ext cx="221457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ve</a:t>
            </a: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čer</a:t>
            </a:r>
            <a:endParaRPr lang="sk-SK" sz="44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6000760" y="2857496"/>
            <a:ext cx="214314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čiž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my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1142976" y="5214950"/>
            <a:ext cx="142875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reč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6000760" y="3929066"/>
            <a:ext cx="221457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ve</a:t>
            </a: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če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ra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5929322" y="5143512"/>
            <a:ext cx="221457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ča</a:t>
            </a: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pi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ca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7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ĺžnik 6"/>
          <p:cNvSpPr/>
          <p:nvPr/>
        </p:nvSpPr>
        <p:spPr>
          <a:xfrm>
            <a:off x="3071802" y="3929066"/>
            <a:ext cx="1928826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čas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to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1000100" y="714356"/>
            <a:ext cx="1500199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meč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1071538" y="2928918"/>
            <a:ext cx="142876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koč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1071538" y="1785918"/>
            <a:ext cx="145573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bič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3071802" y="714356"/>
            <a:ext cx="2000264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čre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py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071802" y="1785918"/>
            <a:ext cx="1928814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ko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čík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3071802" y="2857481"/>
            <a:ext cx="1928814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cvi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čí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1071538" y="4000481"/>
            <a:ext cx="150018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čuš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5929322" y="714356"/>
            <a:ext cx="257176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če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lo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3071802" y="5143512"/>
            <a:ext cx="214314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čer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vík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6000760" y="1785926"/>
            <a:ext cx="250033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po</a:t>
            </a: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čítač</a:t>
            </a:r>
            <a:endParaRPr lang="sk-SK" sz="44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6000760" y="2857496"/>
            <a:ext cx="2428892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čin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či</a:t>
            </a: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la</a:t>
            </a:r>
            <a:endParaRPr lang="sk-SK" sz="44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1071538" y="5214950"/>
            <a:ext cx="1500188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čip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6000760" y="3929066"/>
            <a:ext cx="250033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ka</a:t>
            </a: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či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ca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5929322" y="5143512"/>
            <a:ext cx="2428892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ča</a:t>
            </a:r>
            <a:r>
              <a:rPr lang="sk-SK" sz="4400" b="1" dirty="0" smtClean="0">
                <a:solidFill>
                  <a:srgbClr val="FF0000"/>
                </a:solidFill>
                <a:latin typeface="Century Schoolbook" pitchFamily="18" charset="0"/>
              </a:rPr>
              <a:t>so</a:t>
            </a:r>
            <a:r>
              <a:rPr lang="sk-SK" sz="4400" b="1" dirty="0" smtClean="0">
                <a:solidFill>
                  <a:srgbClr val="0070C0"/>
                </a:solidFill>
                <a:latin typeface="Century Schoolbook" pitchFamily="18" charset="0"/>
              </a:rPr>
              <a:t>pis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8" descr="Výsledok vyhľadávania obrázkov pre dopyt book open clip ar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57188"/>
            <a:ext cx="7786712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ĺžnik 7"/>
          <p:cNvSpPr/>
          <p:nvPr/>
        </p:nvSpPr>
        <p:spPr>
          <a:xfrm>
            <a:off x="428596" y="1000108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Zor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nič</a:t>
            </a:r>
            <a:r>
              <a:rPr lang="sk-SK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 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642910" y="1714488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nieč</a:t>
            </a: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ko 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857224" y="2500306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Včiel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1071538" y="3286124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Bobík</a:t>
            </a:r>
            <a:endParaRPr lang="sk-SK" sz="4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1214414" y="4000504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dam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3214678" y="1000108"/>
            <a:ext cx="2571768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Macko </a:t>
            </a:r>
            <a:r>
              <a:rPr lang="sk-SK" sz="4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Pusík</a:t>
            </a:r>
            <a:endParaRPr lang="sk-SK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786182" y="2000240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Lien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Zaoblený obdĺžnik 14"/>
          <p:cNvSpPr/>
          <p:nvPr/>
        </p:nvSpPr>
        <p:spPr>
          <a:xfrm>
            <a:off x="3857620" y="2786058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Vrab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Zaoblený obdĺžnik 15"/>
          <p:cNvSpPr/>
          <p:nvPr/>
        </p:nvSpPr>
        <p:spPr>
          <a:xfrm>
            <a:off x="4214810" y="3500438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Ši</a:t>
            </a:r>
            <a:r>
              <a:rPr lang="sk-SK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kov</a:t>
            </a:r>
            <a:r>
              <a:rPr lang="sk-SK" sz="4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sk-SK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ček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4429124" y="4286256"/>
            <a:ext cx="2143140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Fifík </a:t>
            </a:r>
          </a:p>
        </p:txBody>
      </p:sp>
      <p:sp>
        <p:nvSpPr>
          <p:cNvPr id="18" name="Zaoblený obdĺžnik 17"/>
          <p:cNvSpPr/>
          <p:nvPr/>
        </p:nvSpPr>
        <p:spPr>
          <a:xfrm>
            <a:off x="1357290" y="4714884"/>
            <a:ext cx="2571768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sk-SK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xík</a:t>
            </a: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Zaoblený obdĺžnik 18"/>
          <p:cNvSpPr/>
          <p:nvPr/>
        </p:nvSpPr>
        <p:spPr>
          <a:xfrm>
            <a:off x="5572132" y="642918"/>
            <a:ext cx="3143272" cy="928694"/>
          </a:xfrm>
          <a:prstGeom prst="roundRect">
            <a:avLst/>
          </a:prstGeom>
          <a:noFill/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Zvon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sk-SK" sz="4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1267" name="Picture 6" descr="http://thumbs.gograph.com/gg6207919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35"/>
          <a:stretch>
            <a:fillRect/>
          </a:stretch>
        </p:blipFill>
        <p:spPr bwMode="auto">
          <a:xfrm>
            <a:off x="7420774" y="3571876"/>
            <a:ext cx="1723225" cy="30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bdĺžnik 19"/>
          <p:cNvSpPr/>
          <p:nvPr/>
        </p:nvSpPr>
        <p:spPr>
          <a:xfrm>
            <a:off x="500034" y="214290"/>
            <a:ext cx="83231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54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Poznáš detské časopisy?</a:t>
            </a:r>
            <a:endParaRPr lang="sk-SK" sz="5400" b="1" dirty="0">
              <a:ln w="11430">
                <a:solidFill>
                  <a:sysClr val="windowText" lastClr="000000"/>
                </a:solidFill>
              </a:ln>
              <a:solidFill>
                <a:srgbClr val="00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9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9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SÃºvisiaci obrÃ¡zo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714620"/>
            <a:ext cx="3733800" cy="3810000"/>
          </a:xfrm>
          <a:prstGeom prst="rect">
            <a:avLst/>
          </a:prstGeom>
          <a:noFill/>
        </p:spPr>
      </p:pic>
      <p:sp>
        <p:nvSpPr>
          <p:cNvPr id="84" name="Obdĺžnik 83"/>
          <p:cNvSpPr/>
          <p:nvPr/>
        </p:nvSpPr>
        <p:spPr>
          <a:xfrm>
            <a:off x="1071538" y="142852"/>
            <a:ext cx="72521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8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Poznáme písmeno </a:t>
            </a:r>
            <a:r>
              <a:rPr lang="sk-SK" sz="8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Č</a:t>
            </a:r>
            <a:r>
              <a:rPr lang="sk-SK" sz="8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.</a:t>
            </a:r>
            <a:endParaRPr lang="sk-SK" sz="8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becko-tc-stistkove.webnode.cz/_files/200000155-694ee6a480/%C4%8C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9395" y="571480"/>
            <a:ext cx="4212869" cy="5669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 descr="Ä"/>
          <p:cNvPicPr>
            <a:picLocks noChangeAspect="1" noChangeArrowheads="1"/>
          </p:cNvPicPr>
          <p:nvPr/>
        </p:nvPicPr>
        <p:blipFill>
          <a:blip r:embed="rId3" cstate="print"/>
          <a:srcRect l="18617" r="18882" b="-1065"/>
          <a:stretch>
            <a:fillRect/>
          </a:stretch>
        </p:blipFill>
        <p:spPr bwMode="auto">
          <a:xfrm>
            <a:off x="2428860" y="454443"/>
            <a:ext cx="4857784" cy="5891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ĺžnik 5"/>
          <p:cNvSpPr/>
          <p:nvPr/>
        </p:nvSpPr>
        <p:spPr>
          <a:xfrm>
            <a:off x="714348" y="1214422"/>
            <a:ext cx="5357850" cy="350046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3800" dirty="0">
                <a:solidFill>
                  <a:srgbClr val="0070C0"/>
                </a:solidFill>
                <a:latin typeface="Century Schoolbook" pitchFamily="18" charset="0"/>
              </a:rPr>
              <a:t>Sladká je a šťavnatá, trhajú ju dievčatá. Oberajú mamy, zobkajú ich vrany. Červené má líčka, </a:t>
            </a:r>
            <a:endParaRPr lang="sk-SK" sz="3800" dirty="0" smtClean="0">
              <a:solidFill>
                <a:srgbClr val="0070C0"/>
              </a:solidFill>
              <a:latin typeface="Century Schoolbook" pitchFamily="18" charset="0"/>
            </a:endParaRPr>
          </a:p>
          <a:p>
            <a:pPr>
              <a:defRPr/>
            </a:pPr>
            <a:r>
              <a:rPr lang="sk-SK" sz="3800" dirty="0" smtClean="0">
                <a:solidFill>
                  <a:srgbClr val="0070C0"/>
                </a:solidFill>
                <a:latin typeface="Century Schoolbook" pitchFamily="18" charset="0"/>
              </a:rPr>
              <a:t>je </a:t>
            </a:r>
            <a:r>
              <a:rPr lang="sk-SK" sz="3800" dirty="0">
                <a:solidFill>
                  <a:srgbClr val="0070C0"/>
                </a:solidFill>
                <a:latin typeface="Century Schoolbook" pitchFamily="18" charset="0"/>
              </a:rPr>
              <a:t>to </a:t>
            </a:r>
            <a:r>
              <a:rPr lang="sk-SK" sz="3800" dirty="0" smtClean="0">
                <a:solidFill>
                  <a:srgbClr val="0070C0"/>
                </a:solidFill>
                <a:latin typeface="Century Schoolbook" pitchFamily="18" charset="0"/>
              </a:rPr>
              <a:t>...</a:t>
            </a:r>
            <a:endParaRPr lang="sk-SK" sz="38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643174" y="214290"/>
            <a:ext cx="37433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5400" b="1" dirty="0">
                <a:ln w="11430">
                  <a:solidFill>
                    <a:sysClr val="windowText" lastClr="000000"/>
                  </a:solidFill>
                </a:ln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Uhádnete?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785786" y="5286388"/>
            <a:ext cx="5000660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7200" b="1" dirty="0">
                <a:solidFill>
                  <a:srgbClr val="FF0000"/>
                </a:solidFill>
                <a:latin typeface="Comic Sans MS" pitchFamily="66" charset="0"/>
              </a:rPr>
              <a:t>č</a:t>
            </a:r>
            <a:r>
              <a:rPr lang="sk-SK" sz="7200" b="1" dirty="0">
                <a:solidFill>
                  <a:srgbClr val="002060"/>
                </a:solidFill>
                <a:latin typeface="Comic Sans MS" pitchFamily="66" charset="0"/>
              </a:rPr>
              <a:t>erešnička</a:t>
            </a:r>
          </a:p>
        </p:txBody>
      </p:sp>
      <p:sp>
        <p:nvSpPr>
          <p:cNvPr id="3084" name="AutoShape 5" descr="Výsledok vyhľadávania obrázkov pre dopyt onio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085" name="AutoShape 9" descr="Výsledok vyhľadávania obrázkov pre dopyt pencil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086" name="AutoShape 2" descr="Výsledok vyhľadávania obrázkov pre dopyt cherry clipart animated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pic>
        <p:nvPicPr>
          <p:cNvPr id="24580" name="Picture 4" descr="http://www.clipartlord.com/wp-content/uploads/2012/12/cher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928802"/>
            <a:ext cx="28289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AutoShape 6" descr="Výsledok vyhľadávania obrázkov pre dopyt time clipart animated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pic>
        <p:nvPicPr>
          <p:cNvPr id="3091" name="Picture 19" descr="VÃ½sledok vyhÄ¾adÃ¡vania obrÃ¡zkov pre dopyt letter Ä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28604"/>
            <a:ext cx="1285916" cy="1333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2643174" y="214290"/>
            <a:ext cx="37433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5400" b="1" dirty="0">
                <a:ln w="11430">
                  <a:solidFill>
                    <a:sysClr val="windowText" lastClr="000000"/>
                  </a:solidFill>
                </a:ln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Uhádnete?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642910" y="1214422"/>
            <a:ext cx="6643734" cy="30718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>
                <a:solidFill>
                  <a:srgbClr val="0070C0"/>
                </a:solidFill>
                <a:latin typeface="Century Schoolbook" pitchFamily="18" charset="0"/>
              </a:rPr>
              <a:t>Nevidíš to, necítiš to, krídla nemá, ani nohy, a predsa to uteká. </a:t>
            </a:r>
          </a:p>
          <a:p>
            <a:pPr>
              <a:defRPr/>
            </a:pPr>
            <a:r>
              <a:rPr lang="sk-SK" sz="4000" b="1" dirty="0">
                <a:solidFill>
                  <a:srgbClr val="0070C0"/>
                </a:solidFill>
                <a:latin typeface="Century Schoolbook" pitchFamily="18" charset="0"/>
              </a:rPr>
              <a:t>Čo je to?</a:t>
            </a:r>
            <a:r>
              <a:rPr lang="sk-SK" sz="4400" dirty="0">
                <a:latin typeface="Century Schoolbook" pitchFamily="18" charset="0"/>
              </a:rPr>
              <a:t> </a:t>
            </a:r>
            <a:endParaRPr lang="sk-SK" sz="44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1214414" y="4929198"/>
            <a:ext cx="2286016" cy="7858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7200" b="1" dirty="0">
                <a:solidFill>
                  <a:srgbClr val="FF0000"/>
                </a:solidFill>
                <a:latin typeface="Comic Sans MS" pitchFamily="66" charset="0"/>
              </a:rPr>
              <a:t>č</a:t>
            </a:r>
            <a:r>
              <a:rPr lang="sk-SK" sz="7200" b="1" dirty="0">
                <a:solidFill>
                  <a:srgbClr val="002060"/>
                </a:solidFill>
                <a:latin typeface="Comic Sans MS" pitchFamily="66" charset="0"/>
              </a:rPr>
              <a:t>as</a:t>
            </a:r>
          </a:p>
        </p:txBody>
      </p:sp>
      <p:sp>
        <p:nvSpPr>
          <p:cNvPr id="3084" name="AutoShape 5" descr="Výsledok vyhľadávania obrázkov pre dopyt onio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085" name="AutoShape 9" descr="Výsledok vyhľadávania obrázkov pre dopyt pencil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086" name="AutoShape 2" descr="Výsledok vyhľadávania obrázkov pre dopyt cherry clipart animated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088" name="AutoShape 6" descr="Výsledok vyhľadávania obrázkov pre dopyt time clipart animated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pic>
        <p:nvPicPr>
          <p:cNvPr id="24584" name="Picture 8" descr="http://www.cartoon-clipart.com/cartoon_clipart_images/cartoon_businessman_or_office_worker_running_late_and_racing_the_clock_0521-1012-0921-2539_SM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7756" y="378904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 descr="VÃ½sledok vyhÄ¾adÃ¡vania obrÃ¡zkov pre dopyt letter Ä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28604"/>
            <a:ext cx="1285916" cy="1333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ĺžnik 5"/>
          <p:cNvSpPr/>
          <p:nvPr/>
        </p:nvSpPr>
        <p:spPr>
          <a:xfrm>
            <a:off x="500034" y="1500174"/>
            <a:ext cx="7500990" cy="22145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4000" b="1" dirty="0">
                <a:solidFill>
                  <a:srgbClr val="0070C0"/>
                </a:solidFill>
                <a:latin typeface="Century Schoolbook" pitchFamily="18" charset="0"/>
              </a:rPr>
              <a:t>Čo chodí ráno </a:t>
            </a:r>
            <a:r>
              <a:rPr lang="pl-PL" sz="4000" b="1" dirty="0" smtClean="0">
                <a:solidFill>
                  <a:srgbClr val="0070C0"/>
                </a:solidFill>
                <a:latin typeface="Century Schoolbook" pitchFamily="18" charset="0"/>
              </a:rPr>
              <a:t>po štyroch, na </a:t>
            </a:r>
            <a:r>
              <a:rPr lang="pl-PL" sz="4000" b="1" dirty="0">
                <a:solidFill>
                  <a:srgbClr val="0070C0"/>
                </a:solidFill>
                <a:latin typeface="Century Schoolbook" pitchFamily="18" charset="0"/>
              </a:rPr>
              <a:t>obed po dvoch a večer po troch nohách? </a:t>
            </a:r>
            <a:r>
              <a:rPr lang="sk-SK" sz="4000" dirty="0">
                <a:solidFill>
                  <a:srgbClr val="0070C0"/>
                </a:solidFill>
                <a:latin typeface="Century Schoolbook" pitchFamily="18" charset="0"/>
              </a:rPr>
              <a:t> </a:t>
            </a:r>
            <a:endParaRPr lang="sk-SK" sz="40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643174" y="214290"/>
            <a:ext cx="37433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5400" b="1" dirty="0">
                <a:ln w="11430">
                  <a:solidFill>
                    <a:sysClr val="windowText" lastClr="000000"/>
                  </a:solidFill>
                </a:ln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Uhádnete?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785786" y="5143512"/>
            <a:ext cx="3000396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7200" b="1" dirty="0">
                <a:solidFill>
                  <a:srgbClr val="FF0000"/>
                </a:solidFill>
                <a:latin typeface="Comic Sans MS" pitchFamily="66" charset="0"/>
              </a:rPr>
              <a:t>č</a:t>
            </a:r>
            <a:r>
              <a:rPr lang="sk-SK" sz="7200" b="1" dirty="0">
                <a:solidFill>
                  <a:srgbClr val="002060"/>
                </a:solidFill>
                <a:latin typeface="Comic Sans MS" pitchFamily="66" charset="0"/>
              </a:rPr>
              <a:t>lovek</a:t>
            </a:r>
          </a:p>
        </p:txBody>
      </p:sp>
      <p:sp>
        <p:nvSpPr>
          <p:cNvPr id="4108" name="AutoShape 5" descr="Výsledok vyhľadávania obrázkov pre dopyt onio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109" name="AutoShape 9" descr="Výsledok vyhľadávania obrázkov pre dopyt pencil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pic>
        <p:nvPicPr>
          <p:cNvPr id="20482" name="Picture 2" descr="http://www.playdaysandparties.com/acrobatwavingtocrowdmdcl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3071810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VÃ½sledok vyhÄ¾adÃ¡vania obrÃ¡zkov pre dopyt letter Ä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28604"/>
            <a:ext cx="1285916" cy="1333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2643174" y="214290"/>
            <a:ext cx="37433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5400" b="1" dirty="0">
                <a:ln w="11430">
                  <a:solidFill>
                    <a:sysClr val="windowText" lastClr="000000"/>
                  </a:solidFill>
                </a:ln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Uhádnete?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857224" y="1285860"/>
            <a:ext cx="6357982" cy="34290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4000" b="1" dirty="0">
                <a:solidFill>
                  <a:srgbClr val="0070C0"/>
                </a:solidFill>
                <a:latin typeface="Century Schoolbook" pitchFamily="18" charset="0"/>
              </a:rPr>
              <a:t>Ponad zeleň lúčin lietadielko bzučí. </a:t>
            </a:r>
            <a:endParaRPr lang="sk-SK" sz="4000" b="1" dirty="0" smtClean="0">
              <a:solidFill>
                <a:srgbClr val="0070C0"/>
              </a:solidFill>
              <a:latin typeface="Century Schoolbook" pitchFamily="18" charset="0"/>
            </a:endParaRPr>
          </a:p>
          <a:p>
            <a:pPr>
              <a:defRPr/>
            </a:pPr>
            <a:r>
              <a:rPr lang="sk-SK" sz="4000" b="1" dirty="0" smtClean="0">
                <a:solidFill>
                  <a:srgbClr val="0070C0"/>
                </a:solidFill>
                <a:latin typeface="Century Schoolbook" pitchFamily="18" charset="0"/>
              </a:rPr>
              <a:t>V </a:t>
            </a:r>
            <a:r>
              <a:rPr lang="sk-SK" sz="4000" b="1" dirty="0">
                <a:solidFill>
                  <a:srgbClr val="0070C0"/>
                </a:solidFill>
                <a:latin typeface="Century Schoolbook" pitchFamily="18" charset="0"/>
              </a:rPr>
              <a:t>žlto-čiernom tričku letí na rozcvičku. </a:t>
            </a:r>
            <a:endParaRPr lang="sk-SK" sz="4000" b="1" dirty="0" smtClean="0">
              <a:solidFill>
                <a:srgbClr val="0070C0"/>
              </a:solidFill>
              <a:latin typeface="Century Schoolbook" pitchFamily="18" charset="0"/>
            </a:endParaRPr>
          </a:p>
          <a:p>
            <a:pPr>
              <a:defRPr/>
            </a:pPr>
            <a:r>
              <a:rPr lang="sk-SK" sz="4000" b="1" dirty="0" smtClean="0">
                <a:solidFill>
                  <a:srgbClr val="0070C0"/>
                </a:solidFill>
                <a:latin typeface="Century Schoolbook" pitchFamily="18" charset="0"/>
              </a:rPr>
              <a:t>Čo </a:t>
            </a:r>
            <a:r>
              <a:rPr lang="sk-SK" sz="4000" b="1" dirty="0">
                <a:solidFill>
                  <a:srgbClr val="0070C0"/>
                </a:solidFill>
                <a:latin typeface="Century Schoolbook" pitchFamily="18" charset="0"/>
              </a:rPr>
              <a:t>je to? </a:t>
            </a:r>
            <a:endParaRPr lang="sk-SK" sz="4400" b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1285852" y="5000636"/>
            <a:ext cx="3786214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7200" b="1" dirty="0">
                <a:solidFill>
                  <a:srgbClr val="FF0000"/>
                </a:solidFill>
                <a:latin typeface="Comic Sans MS" pitchFamily="66" charset="0"/>
              </a:rPr>
              <a:t>č</a:t>
            </a:r>
            <a:r>
              <a:rPr lang="sk-SK" sz="7200" b="1" dirty="0">
                <a:solidFill>
                  <a:srgbClr val="002060"/>
                </a:solidFill>
                <a:latin typeface="Comic Sans MS" pitchFamily="66" charset="0"/>
              </a:rPr>
              <a:t>meliak</a:t>
            </a:r>
          </a:p>
        </p:txBody>
      </p:sp>
      <p:sp>
        <p:nvSpPr>
          <p:cNvPr id="4108" name="AutoShape 5" descr="Výsledok vyhľadávania obrázkov pre dopyt onio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109" name="AutoShape 9" descr="Výsledok vyhľadávania obrázkov pre dopyt pencil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pic>
        <p:nvPicPr>
          <p:cNvPr id="20484" name="Picture 4" descr="http://www.backyardbeekeepers.com/images/Flyingbee_animation_small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4" y="3714722"/>
            <a:ext cx="2500341" cy="250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VÃ½sledok vyhÄ¾adÃ¡vania obrÃ¡zkov pre dopyt letter Ä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28604"/>
            <a:ext cx="1285916" cy="1333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755576" y="908720"/>
            <a:ext cx="7704856" cy="43396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13800" b="1" dirty="0">
                <a:ln w="11430">
                  <a:solidFill>
                    <a:sysClr val="windowText" lastClr="000000"/>
                  </a:solidFill>
                </a:ln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Čítajte slabiky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tic.wixstatic.com/media/8888b7_8a9bb0d5104a4bca8522700f2655b54f.gif_srz_659_484_75_22_0.50_1.20_0.00_gif_s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ĺžnik 5"/>
          <p:cNvSpPr/>
          <p:nvPr/>
        </p:nvSpPr>
        <p:spPr>
          <a:xfrm>
            <a:off x="580592" y="620688"/>
            <a:ext cx="1428760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ča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2295104" y="620688"/>
            <a:ext cx="1428760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Če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4009616" y="620688"/>
            <a:ext cx="1500198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či</a:t>
            </a:r>
          </a:p>
        </p:txBody>
      </p:sp>
      <p:sp>
        <p:nvSpPr>
          <p:cNvPr id="9" name="Zaoblený obdĺžnik 8"/>
          <p:cNvSpPr/>
          <p:nvPr/>
        </p:nvSpPr>
        <p:spPr>
          <a:xfrm>
            <a:off x="7152888" y="620688"/>
            <a:ext cx="1428760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čí</a:t>
            </a:r>
          </a:p>
        </p:txBody>
      </p:sp>
      <p:sp>
        <p:nvSpPr>
          <p:cNvPr id="10" name="Zaoblený obdĺžnik 9"/>
          <p:cNvSpPr/>
          <p:nvPr/>
        </p:nvSpPr>
        <p:spPr>
          <a:xfrm>
            <a:off x="5724128" y="620688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čo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652030" y="2120886"/>
            <a:ext cx="1285884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Čo</a:t>
            </a:r>
          </a:p>
        </p:txBody>
      </p:sp>
      <p:sp>
        <p:nvSpPr>
          <p:cNvPr id="12" name="Zaoblený obdĺžnik 11"/>
          <p:cNvSpPr/>
          <p:nvPr/>
        </p:nvSpPr>
        <p:spPr>
          <a:xfrm>
            <a:off x="652030" y="354964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da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2223666" y="212088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ču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938178" y="212088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čé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5438376" y="212088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Čo</a:t>
            </a:r>
          </a:p>
        </p:txBody>
      </p:sp>
      <p:sp>
        <p:nvSpPr>
          <p:cNvPr id="16" name="Zaoblený obdĺžnik 15"/>
          <p:cNvSpPr/>
          <p:nvPr/>
        </p:nvSpPr>
        <p:spPr>
          <a:xfrm>
            <a:off x="6938574" y="212088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čú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2223666" y="354964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ky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3866740" y="354964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dá</a:t>
            </a:r>
          </a:p>
        </p:txBody>
      </p:sp>
      <p:sp>
        <p:nvSpPr>
          <p:cNvPr id="19" name="Zaoblený obdĺžnik 18"/>
          <p:cNvSpPr/>
          <p:nvPr/>
        </p:nvSpPr>
        <p:spPr>
          <a:xfrm>
            <a:off x="5366938" y="354964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du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6938574" y="3549646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Do</a:t>
            </a:r>
          </a:p>
        </p:txBody>
      </p:sp>
      <p:sp>
        <p:nvSpPr>
          <p:cNvPr id="21" name="Zaoblený obdĺžnik 20"/>
          <p:cNvSpPr/>
          <p:nvPr/>
        </p:nvSpPr>
        <p:spPr>
          <a:xfrm>
            <a:off x="637780" y="4941168"/>
            <a:ext cx="1285884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čá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2209416" y="4941168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Ču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3923928" y="4941168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če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5424126" y="4941168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ro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6924324" y="4941168"/>
            <a:ext cx="1357322" cy="10886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6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omic Sans MS" pitchFamily="66" charset="0"/>
              </a:rPr>
              <a:t>Či</a:t>
            </a:r>
            <a:endParaRPr lang="sk-SK" sz="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143</Words>
  <Application>Microsoft Office PowerPoint</Application>
  <PresentationFormat>Prezentácia na obrazovke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Danka Spišáková</dc:creator>
  <cp:lastModifiedBy>Lenovo</cp:lastModifiedBy>
  <cp:revision>112</cp:revision>
  <dcterms:created xsi:type="dcterms:W3CDTF">2015-02-14T15:39:03Z</dcterms:created>
  <dcterms:modified xsi:type="dcterms:W3CDTF">2020-04-13T12:42:29Z</dcterms:modified>
</cp:coreProperties>
</file>