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74" r:id="rId5"/>
    <p:sldId id="271" r:id="rId6"/>
    <p:sldId id="270" r:id="rId7"/>
    <p:sldId id="269" r:id="rId8"/>
    <p:sldId id="268" r:id="rId9"/>
    <p:sldId id="272" r:id="rId10"/>
    <p:sldId id="273" r:id="rId11"/>
    <p:sldId id="280" r:id="rId12"/>
    <p:sldId id="279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277D0-4564-47BB-8805-632989C252D2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A3D19-C575-4256-87FB-8161DF37676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wmf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971600" y="548680"/>
            <a:ext cx="7777163" cy="1872207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900" b="1" i="1" dirty="0">
                <a:solidFill>
                  <a:srgbClr val="FF0000"/>
                </a:solidFill>
                <a:latin typeface="Comic Sans MS" pitchFamily="66" charset="0"/>
              </a:rPr>
              <a:t>Učíme sa </a:t>
            </a:r>
            <a:r>
              <a:rPr lang="sk-SK" sz="4900" b="1" i="1" dirty="0" smtClean="0">
                <a:solidFill>
                  <a:srgbClr val="FF0000"/>
                </a:solidFill>
                <a:latin typeface="Comic Sans MS" pitchFamily="66" charset="0"/>
              </a:rPr>
              <a:t>so Šimonkom </a:t>
            </a:r>
            <a:r>
              <a:rPr lang="sk-SK" sz="600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sk-SK" sz="6000" dirty="0">
                <a:solidFill>
                  <a:srgbClr val="FF0000"/>
                </a:solidFill>
                <a:latin typeface="Comic Sans MS" pitchFamily="66" charset="0"/>
              </a:rPr>
            </a:br>
            <a:endParaRPr lang="sk-SK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635896" y="2204864"/>
            <a:ext cx="1512168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5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</a:t>
            </a:r>
            <a:endParaRPr lang="sk-SK" sz="25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631790" y="2204864"/>
            <a:ext cx="1438214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5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</a:t>
            </a:r>
            <a:endParaRPr lang="sk-SK" sz="25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aoblený obdĺžnik 4"/>
          <p:cNvSpPr/>
          <p:nvPr/>
        </p:nvSpPr>
        <p:spPr>
          <a:xfrm>
            <a:off x="323528" y="476672"/>
            <a:ext cx="8496944" cy="1512168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95536" y="548680"/>
            <a:ext cx="842493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dlhej košeli vyzerá ako strašné strašidlo.</a:t>
            </a:r>
            <a:endParaRPr lang="sk-SK" sz="44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3131840" y="2060848"/>
            <a:ext cx="5760640" cy="1440160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203848" y="2060848"/>
            <a:ext cx="56166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tu zas ako Popoluška s košíkom šošovice.</a:t>
            </a:r>
            <a:endParaRPr lang="sk-SK" sz="40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2627784" y="3501008"/>
            <a:ext cx="6192688" cy="1440160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699792" y="3501008"/>
            <a:ext cx="6120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Občas skáče ako pojašený šašo.</a:t>
            </a:r>
            <a:endParaRPr lang="sk-SK" sz="44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2267744" y="5013176"/>
            <a:ext cx="6552728" cy="1440160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339752" y="5013176"/>
            <a:ext cx="662473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 soška trpaslíka s mašľou mu je inšpiráciou.</a:t>
            </a:r>
            <a:endParaRPr lang="sk-SK" sz="44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Obrázok 5"/>
          <p:cNvPicPr/>
          <p:nvPr/>
        </p:nvPicPr>
        <p:blipFill>
          <a:blip r:embed="rId3" cstate="print">
            <a:clrChange>
              <a:clrFrom>
                <a:srgbClr val="FFFCE3"/>
              </a:clrFrom>
              <a:clrTo>
                <a:srgbClr val="FFFCE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04664"/>
            <a:ext cx="4824536" cy="5976664"/>
          </a:xfrm>
          <a:prstGeom prst="rect">
            <a:avLst/>
          </a:prstGeom>
          <a:noFill/>
          <a:ln w="9525">
            <a:solidFill>
              <a:sysClr val="window" lastClr="FFFFFF">
                <a:lumMod val="65000"/>
              </a:sys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bláčik 4"/>
          <p:cNvSpPr/>
          <p:nvPr/>
        </p:nvSpPr>
        <p:spPr>
          <a:xfrm>
            <a:off x="3131840" y="548680"/>
            <a:ext cx="5329238" cy="2808288"/>
          </a:xfrm>
          <a:prstGeom prst="cloudCallout">
            <a:avLst>
              <a:gd name="adj1" fmla="val -63943"/>
              <a:gd name="adj2" fmla="val 280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Hurá, už sme na konci! Dúfam, že si písmenko </a:t>
            </a:r>
            <a:r>
              <a:rPr lang="sk-SK" sz="2400" b="1" dirty="0" err="1" smtClean="0">
                <a:solidFill>
                  <a:srgbClr val="FF0000"/>
                </a:solidFill>
                <a:latin typeface="Comic Sans MS" pitchFamily="66" charset="0"/>
              </a:rPr>
              <a:t>Š,š</a:t>
            </a:r>
            <a:r>
              <a:rPr lang="sk-SK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zapamätáte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>
              <a:defRPr/>
            </a:pP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Ahoj nabudúce.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2483768" y="548680"/>
            <a:ext cx="63367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err="1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Š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uchtá</a:t>
            </a: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- buchta </a:t>
            </a:r>
            <a:r>
              <a:rPr lang="sk-SK" sz="3600" b="1" dirty="0" err="1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š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u</a:t>
            </a: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š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u</a:t>
            </a: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š</a:t>
            </a:r>
            <a:r>
              <a:rPr lang="sk-SK" sz="3600" b="1" dirty="0" err="1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ú</a:t>
            </a: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,</a:t>
            </a:r>
            <a:b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</a:b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po</a:t>
            </a:r>
            <a:r>
              <a:rPr lang="sk-SK" sz="3600" b="1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š</a:t>
            </a: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u</a:t>
            </a:r>
            <a:r>
              <a:rPr lang="sk-SK" sz="3600" b="1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š</a:t>
            </a: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kám ti do u</a:t>
            </a:r>
            <a:r>
              <a:rPr lang="sk-SK" sz="3600" b="1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š</a:t>
            </a: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ú :</a:t>
            </a:r>
            <a:b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</a:b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Tu na tomto u</a:t>
            </a:r>
            <a:r>
              <a:rPr lang="sk-SK" sz="3600" b="1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š</a:t>
            </a: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ku</a:t>
            </a:r>
            <a:b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</a:b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chytil som ti bl</a:t>
            </a:r>
            <a:r>
              <a:rPr lang="sk-SK" sz="3600" b="1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š</a:t>
            </a:r>
            <a: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ku.</a:t>
            </a:r>
            <a:br>
              <a:rPr lang="sk-SK" sz="36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</a:br>
            <a:endParaRPr lang="sk-SK" sz="3600" dirty="0"/>
          </a:p>
        </p:txBody>
      </p:sp>
      <p:pic>
        <p:nvPicPr>
          <p:cNvPr id="6" name="Obrázok 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852936"/>
            <a:ext cx="201622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580112" y="2852936"/>
            <a:ext cx="1944216" cy="3384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1907704" y="548680"/>
            <a:ext cx="460851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0" cap="none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Hádaj</a:t>
            </a:r>
            <a:r>
              <a:rPr kumimoji="0" lang="sk-SK" sz="4000" b="1" i="0" u="none" strike="noStrike" kern="0" cap="none" spc="50" normalizeH="0" baseline="0" noProof="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te</a:t>
            </a:r>
            <a:r>
              <a:rPr kumimoji="0" lang="sk-SK" sz="4000" b="1" i="0" u="none" strike="noStrike" kern="0" cap="none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 hádanky</a:t>
            </a:r>
          </a:p>
        </p:txBody>
      </p:sp>
      <p:sp>
        <p:nvSpPr>
          <p:cNvPr id="7" name="Obdĺžnik 6"/>
          <p:cNvSpPr/>
          <p:nvPr/>
        </p:nvSpPr>
        <p:spPr>
          <a:xfrm>
            <a:off x="3563888" y="141277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3200" b="1" dirty="0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Sedí pani v kríčku v červenom ručníčku, na hlave má hrniec, plné brucho </a:t>
            </a:r>
            <a:r>
              <a:rPr lang="sk-SK" sz="3200" b="1" dirty="0" err="1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zrniec</a:t>
            </a:r>
            <a:r>
              <a:rPr lang="sk-SK" sz="3200" b="1" dirty="0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. </a:t>
            </a:r>
            <a:endParaRPr lang="sk-SK" sz="3200" b="1" dirty="0">
              <a:solidFill>
                <a:srgbClr val="0070C0"/>
              </a:solidFill>
            </a:endParaRPr>
          </a:p>
        </p:txBody>
      </p:sp>
      <p:pic>
        <p:nvPicPr>
          <p:cNvPr id="8" name="Picture 3" descr="C:\Users\honzovai\AppData\Local\Microsoft\Windows\Temporary Internet Files\Content.IE5\0X9A7NO4\MC9001232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501008"/>
            <a:ext cx="2664296" cy="2764302"/>
          </a:xfrm>
          <a:prstGeom prst="rect">
            <a:avLst/>
          </a:prstGeom>
          <a:noFill/>
        </p:spPr>
      </p:pic>
      <p:sp>
        <p:nvSpPr>
          <p:cNvPr id="9" name="Zaoblený obdĺžnik 8"/>
          <p:cNvSpPr/>
          <p:nvPr/>
        </p:nvSpPr>
        <p:spPr>
          <a:xfrm>
            <a:off x="5508104" y="3573016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noProof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š</a:t>
            </a:r>
            <a:r>
              <a:rPr lang="sk-SK" sz="4000" b="1" kern="0" noProof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ípky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3131840" y="620688"/>
            <a:ext cx="53285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Na ulici stojí dom. </a:t>
            </a:r>
          </a:p>
          <a:p>
            <a:r>
              <a:rPr lang="sk-SK" sz="3200" b="1" dirty="0" smtClean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Deti píšu, kreslia v ňom. Ako zrnká z makovice vysypú sa do ulice. </a:t>
            </a:r>
            <a:endParaRPr lang="sk-SK" sz="3200" b="1" dirty="0">
              <a:solidFill>
                <a:srgbClr val="7030A0"/>
              </a:solidFill>
            </a:endParaRPr>
          </a:p>
        </p:txBody>
      </p:sp>
      <p:pic>
        <p:nvPicPr>
          <p:cNvPr id="8194" name="Picture 2" descr="http://www.gify.nou.cz/SKOLA1_soubory/skola2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EEFFFF"/>
              </a:clrFrom>
              <a:clrTo>
                <a:srgbClr val="E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708921"/>
            <a:ext cx="2837603" cy="223224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5796136" y="5301208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noProof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š</a:t>
            </a: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kola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2195736" y="620688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  <a:latin typeface="Comic Sans MS"/>
                <a:ea typeface="Times New Roman"/>
                <a:cs typeface="Times New Roman"/>
              </a:rPr>
              <a:t>Nad úbočím, lúkou, mostom, letí netvor s dlhým chvostom. Oči, ústa, až ma mrazí! </a:t>
            </a:r>
          </a:p>
          <a:p>
            <a:r>
              <a:rPr lang="sk-SK" sz="3200" b="1" dirty="0" smtClean="0">
                <a:solidFill>
                  <a:srgbClr val="002060"/>
                </a:solidFill>
                <a:latin typeface="Comic Sans MS"/>
                <a:ea typeface="Times New Roman"/>
                <a:cs typeface="Times New Roman"/>
              </a:rPr>
              <a:t>Dobre, že je na reťazi. </a:t>
            </a:r>
            <a:endParaRPr lang="sk-SK" sz="32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http://www.oldtimertraktorenklaus.com/images/herbst00008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87220">
            <a:off x="3594036" y="2532643"/>
            <a:ext cx="2990407" cy="446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ĺžnik 6"/>
          <p:cNvSpPr/>
          <p:nvPr/>
        </p:nvSpPr>
        <p:spPr>
          <a:xfrm>
            <a:off x="5940152" y="2780928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noProof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š</a:t>
            </a:r>
            <a:r>
              <a:rPr lang="sk-SK" sz="4000" b="1" kern="0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arkan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1115616" y="40466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ktorých slovách počujete š</a:t>
            </a:r>
            <a:r>
              <a:rPr lang="sk-SK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sk-SK" sz="36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9" descr="C:\Users\honzovai\AppData\Local\Microsoft\Windows\Temporary Internet Files\Content.IE5\8S42CIKV\MC9000132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941168"/>
            <a:ext cx="1710795" cy="1377904"/>
          </a:xfrm>
          <a:prstGeom prst="rect">
            <a:avLst/>
          </a:prstGeom>
          <a:noFill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996952"/>
            <a:ext cx="1440160" cy="152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gify.nou.cz/muj2_soubory/5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836712"/>
            <a:ext cx="2160240" cy="2160242"/>
          </a:xfrm>
          <a:prstGeom prst="rect">
            <a:avLst/>
          </a:prstGeom>
          <a:noFill/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140968"/>
            <a:ext cx="1228378" cy="109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šíppky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1202" y="3140968"/>
            <a:ext cx="1980676" cy="149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1196752"/>
            <a:ext cx="1423417" cy="158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ázok 12" descr="šmolko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365104"/>
            <a:ext cx="1659422" cy="197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653136"/>
            <a:ext cx="221563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ok 14" descr="šál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1124744"/>
            <a:ext cx="183430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899592" y="548680"/>
            <a:ext cx="7848872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0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Prečítajte Šimonkovi slová</a:t>
            </a:r>
            <a:endParaRPr lang="sk-SK" sz="4000" b="1" cap="small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7544" y="1196752"/>
            <a:ext cx="838842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FF0000"/>
                </a:solidFill>
              </a:rPr>
              <a:t>šíp  šmyk  myš  voš náš</a:t>
            </a:r>
            <a:endParaRPr lang="sk-SK" sz="6200" b="1" kern="0" dirty="0">
              <a:solidFill>
                <a:srgbClr val="0070C0"/>
              </a:solidFill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0070C0"/>
                </a:solidFill>
              </a:rPr>
              <a:t>šaty  šuhaj  šatka šatňa</a:t>
            </a:r>
            <a:r>
              <a:rPr lang="sk-SK" sz="6200" b="1" kern="0" dirty="0" smtClean="0">
                <a:solidFill>
                  <a:srgbClr val="FFC000"/>
                </a:solidFill>
              </a:rPr>
              <a:t>   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7030A0"/>
                </a:solidFill>
              </a:rPr>
              <a:t>šírka zošit šarkan špagát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002060"/>
                </a:solidFill>
              </a:rPr>
              <a:t> </a:t>
            </a:r>
            <a:r>
              <a:rPr lang="sk-SK" sz="6200" b="1" kern="0" dirty="0" smtClean="0">
                <a:solidFill>
                  <a:srgbClr val="002060"/>
                </a:solidFill>
              </a:rPr>
              <a:t>          gaštan vankúš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FF0000"/>
                </a:solidFill>
              </a:rPr>
              <a:t>špagát škorica štvorica</a:t>
            </a:r>
            <a:endParaRPr lang="sk-SK" sz="3000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536" y="548680"/>
            <a:ext cx="842493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00B050"/>
                </a:solidFill>
              </a:rPr>
              <a:t>š</a:t>
            </a:r>
            <a:r>
              <a:rPr lang="sk-SK" sz="6200" b="1" kern="0" dirty="0" smtClean="0">
                <a:solidFill>
                  <a:srgbClr val="00B050"/>
                </a:solidFill>
              </a:rPr>
              <a:t>trbavý špinavý škaredý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FF0000"/>
                </a:solidFill>
              </a:rPr>
              <a:t>         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FF0000"/>
                </a:solidFill>
              </a:rPr>
              <a:t> </a:t>
            </a:r>
            <a:r>
              <a:rPr lang="sk-SK" sz="6200" b="1" kern="0" dirty="0" smtClean="0">
                <a:solidFill>
                  <a:srgbClr val="FF0000"/>
                </a:solidFill>
              </a:rPr>
              <a:t>               šlabikár piškóty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FF0000"/>
                </a:solidFill>
              </a:rPr>
              <a:t> </a:t>
            </a:r>
            <a:r>
              <a:rPr lang="sk-SK" sz="6200" b="1" kern="0" dirty="0" smtClean="0">
                <a:solidFill>
                  <a:srgbClr val="FF0000"/>
                </a:solidFill>
              </a:rPr>
              <a:t>              </a:t>
            </a:r>
            <a:r>
              <a:rPr lang="sk-SK" sz="6200" b="1" kern="0" dirty="0" smtClean="0">
                <a:solidFill>
                  <a:srgbClr val="FFFF00"/>
                </a:solidFill>
              </a:rPr>
              <a:t>halušky</a:t>
            </a:r>
            <a:r>
              <a:rPr lang="sk-SK" sz="6200" b="1" kern="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FF0000"/>
                </a:solidFill>
              </a:rPr>
              <a:t> </a:t>
            </a:r>
            <a:r>
              <a:rPr lang="sk-SK" sz="6200" b="1" kern="0" dirty="0" smtClean="0">
                <a:solidFill>
                  <a:srgbClr val="FF0000"/>
                </a:solidFill>
              </a:rPr>
              <a:t>                            </a:t>
            </a:r>
            <a:r>
              <a:rPr lang="sk-SK" sz="6200" b="1" kern="0" dirty="0" smtClean="0">
                <a:solidFill>
                  <a:srgbClr val="7030A0"/>
                </a:solidFill>
              </a:rPr>
              <a:t>švihadlo</a:t>
            </a:r>
            <a:endParaRPr lang="sk-SK" sz="6200" b="1" kern="0" dirty="0">
              <a:solidFill>
                <a:srgbClr val="7030A0"/>
              </a:solidFill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0070C0"/>
                </a:solidFill>
              </a:rPr>
              <a:t>                          špagety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Detičky\píšem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95536" y="620688"/>
            <a:ext cx="8280920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000" b="1" cap="small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Prečítajte </a:t>
            </a:r>
            <a:r>
              <a:rPr lang="sk-SK" sz="40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Šimonkovi vety</a:t>
            </a:r>
            <a:endParaRPr lang="sk-SK" sz="4000" b="1" cap="small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323528" y="1340768"/>
            <a:ext cx="8496944" cy="864096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3059832" y="2852936"/>
            <a:ext cx="5760640" cy="1440160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2411760" y="4869160"/>
            <a:ext cx="6408712" cy="1440160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95536" y="1340768"/>
            <a:ext cx="84249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 </a:t>
            </a:r>
            <a:r>
              <a:rPr lang="sk-SK" sz="4400" b="1" dirty="0" err="1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šaškuje</a:t>
            </a:r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pred zrkadlom.</a:t>
            </a:r>
            <a:endParaRPr lang="sk-SK" sz="44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131840" y="2852936"/>
            <a:ext cx="56166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Skúša všelijaké grimasy.</a:t>
            </a:r>
            <a:endParaRPr lang="sk-SK" sz="44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555776" y="4869160"/>
            <a:ext cx="6120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Herec Hups sa tvári ako prísny šéf.</a:t>
            </a:r>
            <a:endParaRPr lang="sk-SK" sz="44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152</Words>
  <Application>Microsoft Office PowerPoint</Application>
  <PresentationFormat>Prezentácia na obrazovke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Učíme sa so Šimonkom Š,š</dc:title>
  <dc:creator>Eva Siposová</dc:creator>
  <cp:lastModifiedBy>Windows User</cp:lastModifiedBy>
  <cp:revision>18</cp:revision>
  <dcterms:created xsi:type="dcterms:W3CDTF">2014-04-03T14:34:29Z</dcterms:created>
  <dcterms:modified xsi:type="dcterms:W3CDTF">2020-04-19T19:05:55Z</dcterms:modified>
</cp:coreProperties>
</file>