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60" r:id="rId4"/>
    <p:sldId id="261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4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7" r:id="rId25"/>
    <p:sldId id="285" r:id="rId26"/>
    <p:sldId id="286" r:id="rId27"/>
    <p:sldId id="279" r:id="rId28"/>
    <p:sldId id="288" r:id="rId29"/>
    <p:sldId id="257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0099"/>
    <a:srgbClr val="3333CC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1" autoAdjust="0"/>
    <p:restoredTop sz="9466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92409-0664-4410-BB30-0DD03D8F8FB2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A346C-A837-4023-8D06-5FB6E182C50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1. Úvodná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346C-A837-4023-8D06-5FB6E182C50B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2. Motivačná časť - hádanka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346C-A837-4023-8D06-5FB6E182C50B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346C-A837-4023-8D06-5FB6E182C50B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346C-A837-4023-8D06-5FB6E182C50B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1331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E25A10-0E61-4356-8A9D-7CD7EB144107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346C-A837-4023-8D06-5FB6E182C50B}" type="slidenum">
              <a:rPr lang="sk-SK" smtClean="0"/>
              <a:pPr/>
              <a:t>24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5. Záverečná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346C-A837-4023-8D06-5FB6E182C50B}" type="slidenum">
              <a:rPr lang="sk-SK" smtClean="0"/>
              <a:pPr/>
              <a:t>27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5A44-8AFF-4265-8CB9-8D024FC355B8}" type="datetimeFigureOut">
              <a:rPr lang="sk-SK" smtClean="0"/>
              <a:pPr/>
              <a:t>19. 4. 2020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F9EBE-105A-46C3-9EF8-DC6B76B6434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2.%20RO&#268;N&#205;K\PVO\4%20SPOZN&#193;VAME%20&#381;IVO&#268;&#205;CHY\SPOLO&#268;ENSTVO%20MRAVCOV\Ants%20%20Science%20for%20Kids.mp4" TargetMode="External"/><Relationship Id="rId6" Type="http://schemas.openxmlformats.org/officeDocument/2006/relationships/hyperlink" Target="https://www.youtube.com/watch?v=CASrmm4BUJk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u-blogidnes.1gr.cz/blogidnes/article/9/15/156989/156989_clanok_foto_546.jpg?r=27bq" TargetMode="External"/><Relationship Id="rId3" Type="http://schemas.openxmlformats.org/officeDocument/2006/relationships/hyperlink" Target="https://lh3.googleusercontent.com/proxy/NMsIA-87lNxyuXY5F3qzLxaCIp7TnlRSIVnj_ULXxagYUKHDjSrk6u8uo_ngzx797klIvPrr5_0cZnrWgXI4rdKNKuvi-n38kLzJlcbNSzBm6cFTeHbZrX5hqYIsrVyAt9CiiA" TargetMode="External"/><Relationship Id="rId7" Type="http://schemas.openxmlformats.org/officeDocument/2006/relationships/hyperlink" Target="https://lh3.googleusercontent.com/proxy/8cm-JC_aLKV4xeXAPuQ4mA2xsSI5AKgBn4mQCgCYuXmxxd1DpVf0AhPiUYZ3IBJ2u7JHzy2gv7U83mdPnEYRUPk3K80Rf8jvyRGzAUU" TargetMode="External"/><Relationship Id="rId12" Type="http://schemas.openxmlformats.org/officeDocument/2006/relationships/hyperlink" Target="https://www.chovzvirat.cz/images/clanky/668/668_tjo81u.jpg" TargetMode="External"/><Relationship Id="rId2" Type="http://schemas.openxmlformats.org/officeDocument/2006/relationships/hyperlink" Target="https://d1ymz67w5raq8g.cloudfront.net/Pictures/480x270/2/2/1/141221_shutterstock_19072484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nihcentrum.cz/mraveniste" TargetMode="External"/><Relationship Id="rId11" Type="http://schemas.openxmlformats.org/officeDocument/2006/relationships/hyperlink" Target="https://i0.wp.com/beetlestop.ru/wp-content/uploads/2016/11/image3-17.jpg" TargetMode="External"/><Relationship Id="rId5" Type="http://schemas.openxmlformats.org/officeDocument/2006/relationships/hyperlink" Target="https://www.agatinsvet.cz/mraveniste/" TargetMode="External"/><Relationship Id="rId10" Type="http://schemas.openxmlformats.org/officeDocument/2006/relationships/hyperlink" Target="https://www.receptyprimanapadu.cz/wp-content/uploads/2019/08/shutterstock_93137113.jpg" TargetMode="External"/><Relationship Id="rId4" Type="http://schemas.openxmlformats.org/officeDocument/2006/relationships/hyperlink" Target="https://cdn.albatrosmedia.sk/Images/ProductContent/20077355/?ts=636627760111170000" TargetMode="External"/><Relationship Id="rId9" Type="http://schemas.openxmlformats.org/officeDocument/2006/relationships/hyperlink" Target="https://g.denik.cz/104/c8/ar_28199_0_ng-detail-photo-p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's an ant's life | Feature | RSC Education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1" y="0"/>
            <a:ext cx="9144018" cy="68580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2643174" y="6172192"/>
            <a:ext cx="3857620" cy="685808"/>
          </a:xfrm>
        </p:spPr>
        <p:txBody>
          <a:bodyPr/>
          <a:lstStyle/>
          <a:p>
            <a:pPr>
              <a:buNone/>
            </a:pP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500034" y="571480"/>
            <a:ext cx="8244566" cy="21236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SPOLOČENSTVO MRAVCOV </a:t>
            </a:r>
            <a:endParaRPr lang="sk-SK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</p:txBody>
      </p:sp>
      <p:sp>
        <p:nvSpPr>
          <p:cNvPr id="6" name="Tlačidlo akcie: Dopredu alebo Ďalej 5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ok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83" t="6391" r="29942" b="16312"/>
          <a:stretch>
            <a:fillRect/>
          </a:stretch>
        </p:blipFill>
        <p:spPr bwMode="auto">
          <a:xfrm>
            <a:off x="4714876" y="2428868"/>
            <a:ext cx="392909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Obrázok 10" descr="obr 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1439409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blina v tvare zaobleného obdĺžnika 7"/>
          <p:cNvSpPr/>
          <p:nvPr/>
        </p:nvSpPr>
        <p:spPr>
          <a:xfrm>
            <a:off x="2000232" y="142852"/>
            <a:ext cx="6143700" cy="2071701"/>
          </a:xfrm>
          <a:prstGeom prst="wedgeRoundRectCallout">
            <a:avLst>
              <a:gd name="adj1" fmla="val -50672"/>
              <a:gd name="adj2" fmla="val -8300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OKRÍDLENÝ SAMEC </a:t>
            </a:r>
            <a:r>
              <a:rPr lang="sk-SK" sz="32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OPLODŇUJE </a:t>
            </a:r>
            <a:r>
              <a:rPr lang="sk-SK" sz="32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KRÁĽOVNÚ</a:t>
            </a:r>
            <a:r>
              <a:rPr lang="sk-SK" sz="32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ŽIJE NAJKRATŠIE. </a:t>
            </a:r>
            <a:endParaRPr lang="sk-SK" sz="32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9" name="Obrázok 6" descr="obr 058mravce_str54_ul1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21" t="13483" r="41525" b="34504"/>
          <a:stretch>
            <a:fillRect/>
          </a:stretch>
        </p:blipFill>
        <p:spPr bwMode="auto">
          <a:xfrm>
            <a:off x="1571604" y="2500306"/>
            <a:ext cx="2214578" cy="28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lačidlo akcie: Dopredu alebo Ďalej 9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ok 1"/>
          <p:cNvPicPr>
            <a:picLocks noChangeAspect="1"/>
          </p:cNvPicPr>
          <p:nvPr/>
        </p:nvPicPr>
        <p:blipFill>
          <a:blip r:embed="rId2" cstate="print"/>
          <a:srcRect l="6884" t="17457" r="15759" b="10211"/>
          <a:stretch>
            <a:fillRect/>
          </a:stretch>
        </p:blipFill>
        <p:spPr bwMode="auto">
          <a:xfrm>
            <a:off x="857224" y="4000504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Obrázok 6" descr="deti.png"/>
          <p:cNvPicPr>
            <a:picLocks noChangeAspect="1"/>
          </p:cNvPicPr>
          <p:nvPr/>
        </p:nvPicPr>
        <p:blipFill>
          <a:blip r:embed="rId3" cstate="print"/>
          <a:srcRect r="47366"/>
          <a:stretch>
            <a:fillRect/>
          </a:stretch>
        </p:blipFill>
        <p:spPr bwMode="auto">
          <a:xfrm>
            <a:off x="0" y="285728"/>
            <a:ext cx="137318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Obrázok 7" descr="deti.png"/>
          <p:cNvPicPr>
            <a:picLocks noChangeAspect="1"/>
          </p:cNvPicPr>
          <p:nvPr/>
        </p:nvPicPr>
        <p:blipFill>
          <a:blip r:embed="rId4" cstate="print"/>
          <a:srcRect t="13210" r="52028" b="9344"/>
          <a:stretch>
            <a:fillRect/>
          </a:stretch>
        </p:blipFill>
        <p:spPr bwMode="auto">
          <a:xfrm>
            <a:off x="7451725" y="4581525"/>
            <a:ext cx="13350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ublina v tvare zaobleného obdĺžnika 9"/>
          <p:cNvSpPr/>
          <p:nvPr/>
        </p:nvSpPr>
        <p:spPr>
          <a:xfrm>
            <a:off x="2143108" y="2071678"/>
            <a:ext cx="6786610" cy="1928826"/>
          </a:xfrm>
          <a:prstGeom prst="wedgeRoundRectCallout">
            <a:avLst>
              <a:gd name="adj1" fmla="val 37490"/>
              <a:gd name="adj2" fmla="val 83690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ROBOTNICA 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VYKONÁVA PRÁCE AJ MIMO MRAVENISKA. ZBIERA SEMENÁ KVETOV A NOSÍ ULOVENÉ ŽIVOČÍCHY.</a:t>
            </a:r>
            <a:endParaRPr lang="sk-SK" sz="28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Bublina v tvare zaobleného obdĺžnika 10"/>
          <p:cNvSpPr/>
          <p:nvPr/>
        </p:nvSpPr>
        <p:spPr>
          <a:xfrm>
            <a:off x="1714480" y="214290"/>
            <a:ext cx="7429520" cy="1714512"/>
          </a:xfrm>
          <a:prstGeom prst="wedgeRoundRectCallout">
            <a:avLst>
              <a:gd name="adj1" fmla="val -59805"/>
              <a:gd name="adj2" fmla="val -16640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ROBOTNICA </a:t>
            </a:r>
            <a:r>
              <a:rPr lang="sk-SK" sz="2800" b="1" i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BUDUJE MRAVENISKO A STARÁ SA O VAJÍČKA. PRINÁŠA POTRAVU, VYNÁŠA ODPAD A STRÁŽI MRAVENISKO</a:t>
            </a:r>
            <a:r>
              <a:rPr lang="sk-SK" sz="2800" b="1" i="1" dirty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. </a:t>
            </a:r>
            <a:endParaRPr lang="sk-SK" sz="28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ok 8" descr="obr 028jasminka a danko hore_str24_zapisnik, jasminka dole_str26_ul2.PNG"/>
          <p:cNvPicPr>
            <a:picLocks noChangeAspect="1"/>
          </p:cNvPicPr>
          <p:nvPr/>
        </p:nvPicPr>
        <p:blipFill>
          <a:blip r:embed="rId2" cstate="print"/>
          <a:srcRect t="2499" r="50438" b="51701"/>
          <a:stretch>
            <a:fillRect/>
          </a:stretch>
        </p:blipFill>
        <p:spPr bwMode="auto">
          <a:xfrm>
            <a:off x="0" y="133026"/>
            <a:ext cx="1928794" cy="219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Bublina v tvare zaobleného obdĺžnika 12"/>
          <p:cNvSpPr/>
          <p:nvPr/>
        </p:nvSpPr>
        <p:spPr>
          <a:xfrm>
            <a:off x="2428860" y="214290"/>
            <a:ext cx="4572032" cy="1071570"/>
          </a:xfrm>
          <a:prstGeom prst="wedgeRoundRectCallout">
            <a:avLst>
              <a:gd name="adj1" fmla="val -66882"/>
              <a:gd name="adj2" fmla="val 12242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TAKTO </a:t>
            </a:r>
            <a:r>
              <a:rPr lang="sk-SK" sz="3200" b="1" i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PRACUJÚ ROBOTNICE. </a:t>
            </a:r>
            <a:endParaRPr lang="sk-SK" sz="3200" b="1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1857356" y="1500174"/>
            <a:ext cx="5857916" cy="2491291"/>
            <a:chOff x="1857356" y="1500174"/>
            <a:chExt cx="5857916" cy="2491291"/>
          </a:xfrm>
        </p:grpSpPr>
        <p:pic>
          <p:nvPicPr>
            <p:cNvPr id="27656" name="Picture 8" descr="Život mravenců v přírodě. Mravenec. Mravenci - slavná pochoutk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57356" y="1500174"/>
              <a:ext cx="3584591" cy="2491291"/>
            </a:xfrm>
            <a:prstGeom prst="rect">
              <a:avLst/>
            </a:prstGeom>
            <a:noFill/>
          </p:spPr>
        </p:pic>
        <p:sp>
          <p:nvSpPr>
            <p:cNvPr id="18" name="BlokTextu 17"/>
            <p:cNvSpPr txBox="1"/>
            <p:nvPr/>
          </p:nvSpPr>
          <p:spPr>
            <a:xfrm>
              <a:off x="5500695" y="1785926"/>
              <a:ext cx="22145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dirty="0" smtClean="0">
                  <a:latin typeface="Century Schoolbook" pitchFamily="18" charset="0"/>
                </a:rPr>
                <a:t>Starajú sa </a:t>
              </a:r>
            </a:p>
            <a:p>
              <a:r>
                <a:rPr lang="sk-SK" sz="3200" dirty="0" smtClean="0">
                  <a:latin typeface="Century Schoolbook" pitchFamily="18" charset="0"/>
                </a:rPr>
                <a:t>o vajíčka.</a:t>
              </a:r>
              <a:endParaRPr lang="sk-SK" sz="3200" dirty="0">
                <a:latin typeface="Century Schoolbook" pitchFamily="18" charset="0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85720" y="4214818"/>
            <a:ext cx="5981698" cy="2299287"/>
            <a:chOff x="285720" y="4214818"/>
            <a:chExt cx="5981698" cy="2299287"/>
          </a:xfrm>
        </p:grpSpPr>
        <p:pic>
          <p:nvPicPr>
            <p:cNvPr id="27650" name="Picture 2" descr="Zázračný hmyz aneb když mravenec loupí ... - Blog iDNES.c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20" y="4214818"/>
              <a:ext cx="2762250" cy="1657351"/>
            </a:xfrm>
            <a:prstGeom prst="rect">
              <a:avLst/>
            </a:prstGeom>
            <a:noFill/>
          </p:spPr>
        </p:pic>
        <p:pic>
          <p:nvPicPr>
            <p:cNvPr id="27652" name="Picture 4" descr="Mravenci objevili internet už před miliony roků. Lidé na to přišli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4678" y="4214818"/>
              <a:ext cx="3052740" cy="1716587"/>
            </a:xfrm>
            <a:prstGeom prst="rect">
              <a:avLst/>
            </a:prstGeom>
            <a:noFill/>
          </p:spPr>
        </p:pic>
        <p:sp>
          <p:nvSpPr>
            <p:cNvPr id="20" name="BlokTextu 19"/>
            <p:cNvSpPr txBox="1"/>
            <p:nvPr/>
          </p:nvSpPr>
          <p:spPr>
            <a:xfrm>
              <a:off x="1000100" y="5929330"/>
              <a:ext cx="435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dirty="0" smtClean="0">
                  <a:latin typeface="Century Schoolbook" pitchFamily="18" charset="0"/>
                </a:rPr>
                <a:t>Budujú mravenisko.</a:t>
              </a:r>
              <a:endParaRPr lang="sk-SK" sz="3200" dirty="0">
                <a:latin typeface="Century Schoolbook" pitchFamily="18" charset="0"/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6500794" y="4143380"/>
            <a:ext cx="2643206" cy="2714620"/>
            <a:chOff x="6500794" y="4143380"/>
            <a:chExt cx="2643206" cy="2714620"/>
          </a:xfrm>
        </p:grpSpPr>
        <p:pic>
          <p:nvPicPr>
            <p:cNvPr id="27654" name="Picture 6" descr="Mravenci na zahradě i v domě | Recepty prima nápadů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00826" y="4143380"/>
              <a:ext cx="2305113" cy="1800294"/>
            </a:xfrm>
            <a:prstGeom prst="rect">
              <a:avLst/>
            </a:prstGeom>
            <a:noFill/>
          </p:spPr>
        </p:pic>
        <p:sp>
          <p:nvSpPr>
            <p:cNvPr id="21" name="BlokTextu 20"/>
            <p:cNvSpPr txBox="1"/>
            <p:nvPr/>
          </p:nvSpPr>
          <p:spPr>
            <a:xfrm>
              <a:off x="6500794" y="5780782"/>
              <a:ext cx="2643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dirty="0" smtClean="0">
                  <a:latin typeface="Century Schoolbook" pitchFamily="18" charset="0"/>
                </a:rPr>
                <a:t>Prinášajú potravu.</a:t>
              </a:r>
              <a:endParaRPr lang="sk-SK" sz="3200" dirty="0">
                <a:latin typeface="Century Schoolbook" pitchFamily="18" charset="0"/>
              </a:endParaRPr>
            </a:p>
          </p:txBody>
        </p:sp>
      </p:grpSp>
      <p:sp>
        <p:nvSpPr>
          <p:cNvPr id="24" name="Tlačidlo akcie: Dopredu alebo Ďalej 23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 043_jasmínka hore vľavo_str49_ul2, Jasmínka so psom a jeden Danko_str50_ul1, druhý danko_str50_ul3.tif"/>
          <p:cNvPicPr>
            <a:picLocks noChangeAspect="1"/>
          </p:cNvPicPr>
          <p:nvPr/>
        </p:nvPicPr>
        <p:blipFill>
          <a:blip r:embed="rId2" cstate="print"/>
          <a:srcRect l="51415" t="5518" r="-5459" b="55522"/>
          <a:stretch>
            <a:fillRect/>
          </a:stretch>
        </p:blipFill>
        <p:spPr>
          <a:xfrm flipH="1">
            <a:off x="0" y="214290"/>
            <a:ext cx="1872208" cy="2033507"/>
          </a:xfrm>
          <a:prstGeom prst="ellipse">
            <a:avLst/>
          </a:prstGeom>
        </p:spPr>
      </p:pic>
      <p:pic>
        <p:nvPicPr>
          <p:cNvPr id="15365" name="Obrázok 9" descr="obr 037_str43_ul 3 tabulka.png"/>
          <p:cNvPicPr>
            <a:picLocks noChangeAspect="1"/>
          </p:cNvPicPr>
          <p:nvPr/>
        </p:nvPicPr>
        <p:blipFill>
          <a:blip r:embed="rId3" cstate="print"/>
          <a:srcRect l="48936"/>
          <a:stretch>
            <a:fillRect/>
          </a:stretch>
        </p:blipFill>
        <p:spPr bwMode="auto">
          <a:xfrm>
            <a:off x="7524750" y="4437063"/>
            <a:ext cx="13620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ublina v tvare zaobleného obdĺžnika 9"/>
          <p:cNvSpPr/>
          <p:nvPr/>
        </p:nvSpPr>
        <p:spPr>
          <a:xfrm>
            <a:off x="1928794" y="214290"/>
            <a:ext cx="6357982" cy="2571768"/>
          </a:xfrm>
          <a:prstGeom prst="wedgeRoundRectCallout">
            <a:avLst>
              <a:gd name="adj1" fmla="val -56324"/>
              <a:gd name="adj2" fmla="val -16412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MRAVČIA KRÁĽOVNÁ 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ŽIJE                        V NAJSPODNEJŠEJ KOMORE MRAVENISKA. RAZ ZA ŽIVOT VYJDE VON. POTOM SA VYDÁ    NA SVADOBNÝ TANEC – MRAVČIE PÁRENIE.</a:t>
            </a:r>
            <a:endParaRPr lang="sk-SK" sz="28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Bublina v tvare zaobleného obdĺžnika 10"/>
          <p:cNvSpPr/>
          <p:nvPr/>
        </p:nvSpPr>
        <p:spPr>
          <a:xfrm>
            <a:off x="3357554" y="2857496"/>
            <a:ext cx="4429156" cy="2143140"/>
          </a:xfrm>
          <a:prstGeom prst="wedgeRoundRectCallout">
            <a:avLst>
              <a:gd name="adj1" fmla="val 44437"/>
              <a:gd name="adj2" fmla="val 6231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PO PÁRENÍ ZHODÍ KRÍDLA, UKRYJE SA HLBOKO DO ZEME A USILOVNE KLADIE VAJÍČKA. </a:t>
            </a:r>
            <a:endParaRPr lang="sk-SK" sz="2800" b="1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14282" y="0"/>
            <a:ext cx="8929718" cy="6753225"/>
            <a:chOff x="214282" y="0"/>
            <a:chExt cx="8929718" cy="6753225"/>
          </a:xfrm>
        </p:grpSpPr>
        <p:pic>
          <p:nvPicPr>
            <p:cNvPr id="25602" name="Picture 2" descr="https://www.agatinsvet.cz/content/images/product/original/898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14472" y="0"/>
              <a:ext cx="6753225" cy="6753225"/>
            </a:xfrm>
            <a:prstGeom prst="rect">
              <a:avLst/>
            </a:prstGeom>
            <a:noFill/>
          </p:spPr>
        </p:pic>
        <p:sp>
          <p:nvSpPr>
            <p:cNvPr id="3" name="Zaoblený obdĺžnik 2"/>
            <p:cNvSpPr/>
            <p:nvPr/>
          </p:nvSpPr>
          <p:spPr>
            <a:xfrm>
              <a:off x="2400224" y="214290"/>
              <a:ext cx="2857520" cy="4286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dirty="0" smtClean="0">
                  <a:latin typeface="Century Schoolbook" pitchFamily="18" charset="0"/>
                </a:rPr>
                <a:t>Svadobný tanec</a:t>
              </a:r>
              <a:endParaRPr lang="sk-SK" sz="2800" dirty="0">
                <a:latin typeface="Century Schoolbook" pitchFamily="18" charset="0"/>
              </a:endParaRPr>
            </a:p>
          </p:txBody>
        </p:sp>
        <p:sp>
          <p:nvSpPr>
            <p:cNvPr id="4" name="Zaoblený obdĺžnik 3"/>
            <p:cNvSpPr/>
            <p:nvPr/>
          </p:nvSpPr>
          <p:spPr>
            <a:xfrm>
              <a:off x="214282" y="714356"/>
              <a:ext cx="5357818" cy="242889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k-SK" dirty="0" smtClean="0">
                  <a:latin typeface="Century Schoolbook" pitchFamily="18" charset="0"/>
                </a:rPr>
                <a:t>Keď mravce s krídlami, opúšťajú svoje rodné mravenisko, znamená to, že sa roja a pária. Svadobný tanec sa koná raz v roku – na jar, keď slnečné lúče  prehrejú mravenisko. Zvyšujúca sa teplota je pre nich signálom na svadobnú cestu. Unáša ich vzdušný prúd, preto nové mraveniská si zakladajú ďaleko od tých pôvodných.</a:t>
              </a:r>
              <a:endParaRPr lang="sk-SK" dirty="0">
                <a:latin typeface="Century Schoolbook" pitchFamily="18" charset="0"/>
              </a:endParaRPr>
            </a:p>
          </p:txBody>
        </p:sp>
        <p:sp>
          <p:nvSpPr>
            <p:cNvPr id="5" name="Bublina v tvare zaobleného obdĺžnika 4"/>
            <p:cNvSpPr/>
            <p:nvPr/>
          </p:nvSpPr>
          <p:spPr>
            <a:xfrm>
              <a:off x="3114604" y="3500438"/>
              <a:ext cx="1457364" cy="612648"/>
            </a:xfrm>
            <a:prstGeom prst="wedgeRoundRectCallou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>
                  <a:solidFill>
                    <a:schemeClr val="tx1"/>
                  </a:solidFill>
                  <a:latin typeface="Century Schoolbook" pitchFamily="18" charset="0"/>
                </a:rPr>
                <a:t>Ako ďaleko poletíme?</a:t>
              </a:r>
              <a:endParaRPr lang="sk-SK" dirty="0">
                <a:solidFill>
                  <a:schemeClr val="tx1"/>
                </a:solidFill>
                <a:latin typeface="Century Schoolbook" pitchFamily="18" charset="0"/>
              </a:endParaRPr>
            </a:p>
          </p:txBody>
        </p:sp>
        <p:sp>
          <p:nvSpPr>
            <p:cNvPr id="6" name="Bublina v tvare zaobleného obdĺžnika 5"/>
            <p:cNvSpPr/>
            <p:nvPr/>
          </p:nvSpPr>
          <p:spPr>
            <a:xfrm>
              <a:off x="7686636" y="3786190"/>
              <a:ext cx="1457364" cy="612648"/>
            </a:xfrm>
            <a:prstGeom prst="wedgeRoundRectCallout">
              <a:avLst>
                <a:gd name="adj1" fmla="val -41104"/>
                <a:gd name="adj2" fmla="val -82161"/>
                <a:gd name="adj3" fmla="val 16667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dirty="0" err="1" smtClean="0">
                  <a:solidFill>
                    <a:schemeClr val="tx1"/>
                  </a:solidFill>
                  <a:latin typeface="Century Schoolbook" pitchFamily="18" charset="0"/>
                </a:rPr>
                <a:t>Júúú</a:t>
              </a:r>
              <a:r>
                <a:rPr lang="sk-SK" dirty="0" smtClean="0">
                  <a:solidFill>
                    <a:schemeClr val="tx1"/>
                  </a:solidFill>
                  <a:latin typeface="Century Schoolbook" pitchFamily="18" charset="0"/>
                </a:rPr>
                <a:t>, letím!</a:t>
              </a:r>
              <a:endParaRPr lang="sk-SK" dirty="0">
                <a:solidFill>
                  <a:schemeClr val="tx1"/>
                </a:solidFill>
                <a:latin typeface="Century Schoolbook" pitchFamily="18" charset="0"/>
              </a:endParaRPr>
            </a:p>
          </p:txBody>
        </p:sp>
        <p:sp>
          <p:nvSpPr>
            <p:cNvPr id="7" name="Bublina v tvare zaobleného obdĺžnika 6"/>
            <p:cNvSpPr/>
            <p:nvPr/>
          </p:nvSpPr>
          <p:spPr>
            <a:xfrm>
              <a:off x="6472190" y="1785926"/>
              <a:ext cx="1428760" cy="857256"/>
            </a:xfrm>
            <a:prstGeom prst="wedgeRoundRectCallout">
              <a:avLst>
                <a:gd name="adj1" fmla="val -29521"/>
                <a:gd name="adj2" fmla="val 75628"/>
                <a:gd name="adj3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dirty="0" err="1" smtClean="0">
                  <a:solidFill>
                    <a:schemeClr val="tx1"/>
                  </a:solidFill>
                  <a:latin typeface="Century Schoolbook" pitchFamily="18" charset="0"/>
                </a:rPr>
                <a:t>Hmm</a:t>
              </a:r>
              <a:r>
                <a:rPr lang="sk-SK" dirty="0" smtClean="0">
                  <a:solidFill>
                    <a:schemeClr val="tx1"/>
                  </a:solidFill>
                  <a:latin typeface="Century Schoolbook" pitchFamily="18" charset="0"/>
                </a:rPr>
                <a:t>, kde mám svoju nevestu?</a:t>
              </a:r>
              <a:endParaRPr lang="sk-SK" dirty="0">
                <a:solidFill>
                  <a:schemeClr val="tx1"/>
                </a:solidFill>
                <a:latin typeface="Century Schoolbook" pitchFamily="18" charset="0"/>
              </a:endParaRPr>
            </a:p>
          </p:txBody>
        </p:sp>
      </p:grpSp>
      <p:sp>
        <p:nvSpPr>
          <p:cNvPr id="9" name="Tlačidlo akcie: Dopredu alebo Ďalej 8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Obrázok 6" descr="obr 041_str51_ul2.PNG"/>
          <p:cNvPicPr>
            <a:picLocks noChangeAspect="1"/>
          </p:cNvPicPr>
          <p:nvPr/>
        </p:nvPicPr>
        <p:blipFill>
          <a:blip r:embed="rId2" cstate="print"/>
          <a:srcRect r="46939"/>
          <a:stretch>
            <a:fillRect/>
          </a:stretch>
        </p:blipFill>
        <p:spPr bwMode="auto">
          <a:xfrm>
            <a:off x="785786" y="1643050"/>
            <a:ext cx="180022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blina v tvare zaobleného obdĺžnika 7"/>
          <p:cNvSpPr/>
          <p:nvPr/>
        </p:nvSpPr>
        <p:spPr>
          <a:xfrm>
            <a:off x="2071670" y="357166"/>
            <a:ext cx="5143536" cy="1143008"/>
          </a:xfrm>
          <a:prstGeom prst="wedgeRoundRectCallout">
            <a:avLst>
              <a:gd name="adj1" fmla="val -41170"/>
              <a:gd name="adj2" fmla="val 133702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TAKTO VYZERÁ MRAVČÍ SVADOBNÝ TANEC. </a:t>
            </a:r>
            <a:endParaRPr lang="sk-SK" sz="2800" b="1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34818" name="Picture 2" descr="Rozmnožování mravenců | Bezobratlí | Články - ChovZvířat.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500306"/>
            <a:ext cx="4762500" cy="3810000"/>
          </a:xfrm>
          <a:prstGeom prst="rect">
            <a:avLst/>
          </a:prstGeom>
          <a:noFill/>
        </p:spPr>
      </p:pic>
      <p:sp>
        <p:nvSpPr>
          <p:cNvPr id="10" name="Tlačidlo akcie: Dopredu alebo Ďalej 9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ublina v tvare zaobleného obdĺžnika 6"/>
          <p:cNvSpPr/>
          <p:nvPr/>
        </p:nvSpPr>
        <p:spPr>
          <a:xfrm>
            <a:off x="1785918" y="285728"/>
            <a:ext cx="6956455" cy="2233612"/>
          </a:xfrm>
          <a:prstGeom prst="wedgeRoundRectCallout">
            <a:avLst>
              <a:gd name="adj1" fmla="val -58832"/>
              <a:gd name="adj2" fmla="val -138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VAJÍČKO  JE  O  NIEČO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VÄČŠIE  AKO  ZRNKO  PIESKU.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i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ROBOTNICE</a:t>
            </a:r>
            <a:r>
              <a:rPr lang="sk-SK" sz="24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 HO  ULOŽIA  NA  URČENÉ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MIESTO.  O  DESAŤ  DNÍ  SA  VYLIAHNE  </a:t>
            </a:r>
            <a:r>
              <a:rPr lang="sk-SK" sz="2400" b="1" i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LARVA,  </a:t>
            </a:r>
            <a:r>
              <a:rPr lang="sk-SK" sz="24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EŠTE  NEMÁ  OČI,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TYKADLÁ  ANI  NÔŽKY.  </a:t>
            </a:r>
            <a:endParaRPr lang="sk-SK" sz="2400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17414" name="Obrázok 7" descr="obr 043_jasmínka hore vľavo_str49_ul2, Jasmínka so psom a jeden Danko_str50_ul1, druhý danko_str50_ul3.tif"/>
          <p:cNvPicPr>
            <a:picLocks noChangeAspect="1"/>
          </p:cNvPicPr>
          <p:nvPr/>
        </p:nvPicPr>
        <p:blipFill>
          <a:blip r:embed="rId2" cstate="print"/>
          <a:srcRect l="3346" r="51204" b="55821"/>
          <a:stretch>
            <a:fillRect/>
          </a:stretch>
        </p:blipFill>
        <p:spPr bwMode="auto">
          <a:xfrm>
            <a:off x="-80200" y="285728"/>
            <a:ext cx="166290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Skupina 11"/>
          <p:cNvGrpSpPr/>
          <p:nvPr/>
        </p:nvGrpSpPr>
        <p:grpSpPr>
          <a:xfrm>
            <a:off x="285720" y="2857497"/>
            <a:ext cx="8286808" cy="3071833"/>
            <a:chOff x="285720" y="2857497"/>
            <a:chExt cx="8286808" cy="3071833"/>
          </a:xfrm>
        </p:grpSpPr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/>
              </a:extLst>
            </a:blip>
            <a:srcRect l="3427" t="4169"/>
            <a:stretch>
              <a:fillRect/>
            </a:stretch>
          </p:blipFill>
          <p:spPr>
            <a:xfrm rot="5400000">
              <a:off x="795836" y="2347381"/>
              <a:ext cx="3051733" cy="4071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Obrázo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/>
              </a:extLst>
            </a:blip>
            <a:srcRect t="4231"/>
            <a:stretch>
              <a:fillRect/>
            </a:stretch>
          </p:blipFill>
          <p:spPr>
            <a:xfrm>
              <a:off x="4572000" y="2928934"/>
              <a:ext cx="4000528" cy="3000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blina v tvare zaobleného obdĺžnika 5"/>
          <p:cNvSpPr/>
          <p:nvPr/>
        </p:nvSpPr>
        <p:spPr>
          <a:xfrm>
            <a:off x="928662" y="214290"/>
            <a:ext cx="7929618" cy="1728788"/>
          </a:xfrm>
          <a:prstGeom prst="wedgeRoundRectCallout">
            <a:avLst>
              <a:gd name="adj1" fmla="val -41381"/>
              <a:gd name="adj2" fmla="val 9708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KEĎ  </a:t>
            </a:r>
            <a:r>
              <a:rPr lang="sk-SK" sz="2800" b="1" i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ROBOTNICE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 </a:t>
            </a:r>
            <a:r>
              <a:rPr lang="sk-SK" sz="2800" b="1" i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LARVU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VYKŔMIA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,  ZAKUKLÍ  SA.  AŽ  PO  OBDOBÍ  ZAKUKLENIA  SA  ZAČÍNA  ŽIVOT  </a:t>
            </a:r>
            <a:r>
              <a:rPr lang="sk-SK" sz="2800" b="1" i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MLADÉHO  </a:t>
            </a:r>
            <a:r>
              <a:rPr lang="sk-SK" sz="2800" b="1" i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MRAVCA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.</a:t>
            </a:r>
            <a:endParaRPr lang="sk-SK" sz="2800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20483" name="Obrázok 3" descr="obr 001_str4_ul1.PNG"/>
          <p:cNvPicPr>
            <a:picLocks noChangeAspect="1"/>
          </p:cNvPicPr>
          <p:nvPr/>
        </p:nvPicPr>
        <p:blipFill>
          <a:blip r:embed="rId2" cstate="print"/>
          <a:srcRect r="52895"/>
          <a:stretch>
            <a:fillRect/>
          </a:stretch>
        </p:blipFill>
        <p:spPr bwMode="auto">
          <a:xfrm>
            <a:off x="285720" y="1857363"/>
            <a:ext cx="1500198" cy="275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l="7266" r="3845"/>
          <a:stretch>
            <a:fillRect/>
          </a:stretch>
        </p:blipFill>
        <p:spPr>
          <a:xfrm>
            <a:off x="3500430" y="2500306"/>
            <a:ext cx="495303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lačidlo akcie: Dopredu alebo Ďalej 8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/>
            </a:extLst>
          </a:blip>
          <a:srcRect l="4811" r="63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Obrázok 4" descr="obr 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17776"/>
            <a:ext cx="1714480" cy="2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blina v tvare zaobleného obdĺžnika 8"/>
          <p:cNvSpPr/>
          <p:nvPr/>
        </p:nvSpPr>
        <p:spPr>
          <a:xfrm>
            <a:off x="1785918" y="642918"/>
            <a:ext cx="4214842" cy="1143008"/>
          </a:xfrm>
          <a:prstGeom prst="wedgeRoundRectCallout">
            <a:avLst>
              <a:gd name="adj1" fmla="val -61998"/>
              <a:gd name="adj2" fmla="val 107895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TAKTO VYZERÁ DOSPELÝ MRAVEC.</a:t>
            </a:r>
            <a:endParaRPr lang="sk-SK" sz="28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0" name="Tlačidlo akcie: Dopredu alebo Ďalej 9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6143636" y="0"/>
            <a:ext cx="2216146" cy="166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500034" y="285728"/>
            <a:ext cx="5357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ZAUJÍMAVOSTI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Z  MRAVČIEHO  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ŽIVOTA</a:t>
            </a:r>
            <a:endParaRPr lang="sk-SK" sz="2800" b="1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595021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V  </a:t>
            </a:r>
            <a:r>
              <a:rPr lang="sk-SK" sz="2100" b="1" dirty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JEDNOM  MRAVENISKU  ŽIJE  PRIBLIŽNE  OSEMSTOTISÍC  MRAVCOV,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MRAVEC  VÁŽI  8  MILIGRAMOV</a:t>
            </a:r>
            <a:r>
              <a:rPr lang="sk-SK" sz="21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 smtClean="0">
                <a:solidFill>
                  <a:srgbClr val="3333CC"/>
                </a:solidFill>
                <a:latin typeface="Century Schoolbook" pitchFamily="18" charset="0"/>
                <a:cs typeface="Times New Roman" pitchFamily="18" charset="0"/>
              </a:rPr>
              <a:t>KRÁĽOVNÁ ŽIJE 10 – 20 ROKOV, ROBOTNICA ŽIJE 2 - 3 ROKY,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MRAVEC JE  NAJLEPŠÍ  VZPIERAČ,  VIE  ZDVIHNÚŤ  AŽ  50-NÁSOBOK  A  TLAČIŤ  AŽ  30-NÁSOBOK  SVOJEJ  VÁHY,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2100" b="1" dirty="0" smtClean="0">
                <a:solidFill>
                  <a:srgbClr val="CC0099"/>
                </a:solidFill>
                <a:latin typeface="Century Schoolbook" pitchFamily="18" charset="0"/>
                <a:cs typeface="Times New Roman" pitchFamily="18" charset="0"/>
              </a:rPr>
              <a:t>S NÁKLADOM VYHĽADÁVA NAJPOHODLNEJŠIE CESTIČKY, ALE NESTRÁCA ORIENTÁCIU, PRETOŽE </a:t>
            </a:r>
            <a:r>
              <a:rPr lang="sk-SK" sz="2100" b="1" dirty="0" smtClean="0">
                <a:solidFill>
                  <a:srgbClr val="3333CC"/>
                </a:solidFill>
                <a:latin typeface="Century Schoolbook" pitchFamily="18" charset="0"/>
                <a:cs typeface="Times New Roman" pitchFamily="18" charset="0"/>
              </a:rPr>
              <a:t>MÁ  VYNIKAJÚCU  ORIENTÁCIU,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 smtClean="0">
                <a:solidFill>
                  <a:srgbClr val="CC0099"/>
                </a:solidFill>
                <a:latin typeface="Century Schoolbook" pitchFamily="18" charset="0"/>
                <a:cs typeface="Times New Roman" pitchFamily="18" charset="0"/>
              </a:rPr>
              <a:t>DOROZUMIEVA  SA  </a:t>
            </a:r>
            <a:r>
              <a:rPr lang="sk-SK" sz="21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POMOCOU  </a:t>
            </a:r>
            <a:r>
              <a:rPr lang="sk-SK" sz="2100" b="1" dirty="0" smtClean="0">
                <a:solidFill>
                  <a:srgbClr val="CC0099"/>
                </a:solidFill>
                <a:latin typeface="Century Schoolbook" pitchFamily="18" charset="0"/>
                <a:cs typeface="Times New Roman" pitchFamily="18" charset="0"/>
              </a:rPr>
              <a:t>TYKADIEL</a:t>
            </a:r>
            <a:r>
              <a:rPr lang="sk-SK" sz="21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100" b="1" dirty="0" smtClean="0">
                <a:solidFill>
                  <a:srgbClr val="CC0099"/>
                </a:solidFill>
                <a:latin typeface="Century Schoolbook" pitchFamily="18" charset="0"/>
                <a:cs typeface="Times New Roman" pitchFamily="18" charset="0"/>
              </a:rPr>
              <a:t>PACHMI</a:t>
            </a:r>
            <a:r>
              <a:rPr lang="sk-SK" sz="21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 – ZANECHÁVA ZA SEBOU PACHOVÚ STOPU – MRAVČIU CESTU, ALEBO </a:t>
            </a:r>
            <a:r>
              <a:rPr lang="sk-SK" sz="2100" b="1" dirty="0" smtClean="0">
                <a:solidFill>
                  <a:srgbClr val="CC0099"/>
                </a:solidFill>
                <a:latin typeface="Century Schoolbook" pitchFamily="18" charset="0"/>
                <a:cs typeface="Times New Roman" pitchFamily="18" charset="0"/>
              </a:rPr>
              <a:t>CHUŤOU</a:t>
            </a:r>
            <a:r>
              <a:rPr lang="sk-SK" sz="21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 – DÁVAJÚ INÝM JEDINCOM SVOJEJ RODINY OCHUTNAŤ, ČO NAŠLI,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100" b="1" dirty="0" smtClean="0">
                <a:solidFill>
                  <a:srgbClr val="D60093"/>
                </a:solidFill>
                <a:latin typeface="Century Schoolbook" pitchFamily="18" charset="0"/>
                <a:cs typeface="Times New Roman" pitchFamily="18" charset="0"/>
              </a:rPr>
              <a:t>AK  JE  KORISŤ  VEĽMI  ŤAŽKÁ,  MRAVCE  JU                      SPOLOČNE  PRENESÚ  DO  MRAVENISKA.</a:t>
            </a:r>
            <a:endParaRPr lang="sk-SK" sz="2100" b="1" dirty="0">
              <a:solidFill>
                <a:srgbClr val="D60093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2" name="Tlačidlo akcie: Dopredu alebo Ďalej 11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642910" y="1357298"/>
            <a:ext cx="6429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>
                <a:latin typeface="Century Schoolbook" pitchFamily="18" charset="0"/>
              </a:rPr>
              <a:t>Pracovitý, neúnavný a vôbec nie dravec, </a:t>
            </a:r>
          </a:p>
          <a:p>
            <a:r>
              <a:rPr lang="sk-SK" sz="3600" i="1" dirty="0">
                <a:latin typeface="Century Schoolbook" pitchFamily="18" charset="0"/>
              </a:rPr>
              <a:t>s kamarátmi dom si stavia </a:t>
            </a:r>
          </a:p>
          <a:p>
            <a:r>
              <a:rPr lang="sk-SK" sz="3600" i="1" dirty="0">
                <a:latin typeface="Century Schoolbook" pitchFamily="18" charset="0"/>
              </a:rPr>
              <a:t>a volá sa</a:t>
            </a:r>
            <a:r>
              <a:rPr lang="sk-SK" sz="3600" i="1" dirty="0" smtClean="0">
                <a:latin typeface="Century Schoolbook" pitchFamily="18" charset="0"/>
              </a:rPr>
              <a:t>....................... </a:t>
            </a:r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pic>
        <p:nvPicPr>
          <p:cNvPr id="4099" name="Picture 3" descr="Katharina Swobo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0" b="3716"/>
          <a:stretch>
            <a:fillRect/>
          </a:stretch>
        </p:blipFill>
        <p:spPr bwMode="auto">
          <a:xfrm>
            <a:off x="1857356" y="3714752"/>
            <a:ext cx="4857784" cy="2714644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714348" y="214290"/>
            <a:ext cx="3000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FF0000"/>
                </a:solidFill>
                <a:latin typeface="Century Schoolbook" pitchFamily="18" charset="0"/>
              </a:rPr>
              <a:t>UHÁDNEŠ ?</a:t>
            </a:r>
            <a:endParaRPr lang="sk-SK" sz="3200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714612" y="3000372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FF0000"/>
                </a:solidFill>
                <a:latin typeface="Century Schoolbook" pitchFamily="18" charset="0"/>
              </a:rPr>
              <a:t>MRAVEC</a:t>
            </a:r>
            <a:endParaRPr lang="sk-SK" sz="3200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8001024" y="214290"/>
            <a:ext cx="607859" cy="1107996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</a:rPr>
              <a:t>?</a:t>
            </a:r>
            <a:endParaRPr lang="sk-SK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8" name="Tlačidlo akcie: Dopredu alebo Ďalej 7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's an ant's life | Feature | RSC Education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1" y="0"/>
            <a:ext cx="9144018" cy="685800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00034" y="1571612"/>
            <a:ext cx="8244566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ÚLOHY ČLENOV MRAVČIEHO SPOLOČENSTVA</a:t>
            </a:r>
            <a:endParaRPr lang="sk-SK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</p:txBody>
      </p:sp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ĺžnik 23"/>
          <p:cNvSpPr/>
          <p:nvPr/>
        </p:nvSpPr>
        <p:spPr>
          <a:xfrm rot="21294732">
            <a:off x="339725" y="4930775"/>
            <a:ext cx="3024188" cy="49530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STRÁŽI  MRAVENISKO.</a:t>
            </a:r>
          </a:p>
        </p:txBody>
      </p:sp>
      <p:pic>
        <p:nvPicPr>
          <p:cNvPr id="7172" name="Obrázok 4" descr="obr 058mravce_str54_ul1.tif"/>
          <p:cNvPicPr>
            <a:picLocks noChangeAspect="1"/>
          </p:cNvPicPr>
          <p:nvPr/>
        </p:nvPicPr>
        <p:blipFill>
          <a:blip r:embed="rId3" cstate="print"/>
          <a:srcRect l="5936" t="12189" r="67479" b="36069"/>
          <a:stretch>
            <a:fillRect/>
          </a:stretch>
        </p:blipFill>
        <p:spPr bwMode="auto">
          <a:xfrm>
            <a:off x="3500430" y="1785926"/>
            <a:ext cx="226853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ený obdĺžnik 5"/>
          <p:cNvSpPr/>
          <p:nvPr/>
        </p:nvSpPr>
        <p:spPr>
          <a:xfrm>
            <a:off x="3635375" y="549275"/>
            <a:ext cx="2016125" cy="576263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ROBOTNICA</a:t>
            </a:r>
          </a:p>
        </p:txBody>
      </p:sp>
      <p:sp>
        <p:nvSpPr>
          <p:cNvPr id="7" name="Zaoblený obdĺžnik 6"/>
          <p:cNvSpPr/>
          <p:nvPr/>
        </p:nvSpPr>
        <p:spPr>
          <a:xfrm rot="643555">
            <a:off x="300038" y="1274763"/>
            <a:ext cx="2452687" cy="7524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ZBIERA  SEMENÁ  KVETOV.</a:t>
            </a:r>
          </a:p>
        </p:txBody>
      </p:sp>
      <p:sp>
        <p:nvSpPr>
          <p:cNvPr id="8" name="Zaoblený obdĺžnik 7"/>
          <p:cNvSpPr/>
          <p:nvPr/>
        </p:nvSpPr>
        <p:spPr>
          <a:xfrm rot="21341392">
            <a:off x="349250" y="2486025"/>
            <a:ext cx="1752600" cy="7524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PRINÁŠA  POTRAVU.</a:t>
            </a:r>
          </a:p>
        </p:txBody>
      </p:sp>
      <p:sp>
        <p:nvSpPr>
          <p:cNvPr id="9" name="Zaoblený obdĺžnik 8"/>
          <p:cNvSpPr/>
          <p:nvPr/>
        </p:nvSpPr>
        <p:spPr>
          <a:xfrm rot="319599">
            <a:off x="858838" y="3595688"/>
            <a:ext cx="2063750" cy="7524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STARÁ  SA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O  VAJÍČKA.</a:t>
            </a:r>
          </a:p>
        </p:txBody>
      </p:sp>
      <p:sp>
        <p:nvSpPr>
          <p:cNvPr id="10" name="Zaoblený obdĺžnik 9"/>
          <p:cNvSpPr/>
          <p:nvPr/>
        </p:nvSpPr>
        <p:spPr>
          <a:xfrm rot="299854">
            <a:off x="484188" y="5911850"/>
            <a:ext cx="2452687" cy="49530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KLADIE  VAJÍČKA.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6500827" y="1989138"/>
            <a:ext cx="2224074" cy="7524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BUDUJE  MRAVENISKO.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6588125" y="4286257"/>
            <a:ext cx="2065338" cy="8318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NOSÍ  ULOVENÉ  ŽIVOČÍCHY.</a:t>
            </a:r>
          </a:p>
        </p:txBody>
      </p:sp>
      <p:sp>
        <p:nvSpPr>
          <p:cNvPr id="18" name="Zaoblený obdĺžnik 17"/>
          <p:cNvSpPr/>
          <p:nvPr/>
        </p:nvSpPr>
        <p:spPr>
          <a:xfrm rot="288152">
            <a:off x="5987698" y="5697159"/>
            <a:ext cx="2862831" cy="7524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VYKONÁVA  PRÁCE  MIMO  MRAVENISKA.</a:t>
            </a:r>
          </a:p>
        </p:txBody>
      </p:sp>
      <p:sp>
        <p:nvSpPr>
          <p:cNvPr id="19" name="Zaoblený obdĺžnik 18"/>
          <p:cNvSpPr/>
          <p:nvPr/>
        </p:nvSpPr>
        <p:spPr>
          <a:xfrm rot="21341392">
            <a:off x="6326188" y="3144838"/>
            <a:ext cx="2063750" cy="75406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OPLODŇUJE  KRÁĽOVNÚ.</a:t>
            </a:r>
          </a:p>
        </p:txBody>
      </p:sp>
      <p:sp>
        <p:nvSpPr>
          <p:cNvPr id="21" name="Zaoblený obdĺžnik 20"/>
          <p:cNvSpPr/>
          <p:nvPr/>
        </p:nvSpPr>
        <p:spPr>
          <a:xfrm>
            <a:off x="6084888" y="2924175"/>
            <a:ext cx="2519362" cy="115252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3" name="Zaoblený obdĺžnik 22"/>
          <p:cNvSpPr/>
          <p:nvPr/>
        </p:nvSpPr>
        <p:spPr>
          <a:xfrm>
            <a:off x="179388" y="4797425"/>
            <a:ext cx="3455987" cy="194468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12" name="Zaoblený obdĺžnik 11"/>
          <p:cNvSpPr/>
          <p:nvPr/>
        </p:nvSpPr>
        <p:spPr>
          <a:xfrm rot="21160880">
            <a:off x="3370263" y="5743575"/>
            <a:ext cx="2447925" cy="4953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VYNÁŠA  ODPAD.</a:t>
            </a:r>
          </a:p>
        </p:txBody>
      </p:sp>
      <p:sp>
        <p:nvSpPr>
          <p:cNvPr id="20" name="Tlačidlo akcie: Dopredu alebo Ďalej 19">
            <a:hlinkClick r:id="" action="ppaction://hlinkshowjump?jump=nextslide" highlightClick="1"/>
          </p:cNvPr>
          <p:cNvSpPr/>
          <p:nvPr/>
        </p:nvSpPr>
        <p:spPr>
          <a:xfrm>
            <a:off x="8643966" y="6429396"/>
            <a:ext cx="50003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ok 20" descr="obr 058mravce_str54_ul1.tif"/>
          <p:cNvPicPr>
            <a:picLocks noChangeAspect="1"/>
          </p:cNvPicPr>
          <p:nvPr/>
        </p:nvPicPr>
        <p:blipFill>
          <a:blip r:embed="rId2" cstate="print"/>
          <a:srcRect l="58679" t="9601" r="7568" b="1141"/>
          <a:stretch>
            <a:fillRect/>
          </a:stretch>
        </p:blipFill>
        <p:spPr bwMode="auto">
          <a:xfrm>
            <a:off x="3348038" y="1268413"/>
            <a:ext cx="24622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aoblený obdĺžnik 6"/>
          <p:cNvSpPr/>
          <p:nvPr/>
        </p:nvSpPr>
        <p:spPr>
          <a:xfrm rot="643555">
            <a:off x="300038" y="1274763"/>
            <a:ext cx="2452687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ZBIERA  SEMENÁ  KVETOV.</a:t>
            </a:r>
          </a:p>
        </p:txBody>
      </p:sp>
      <p:sp>
        <p:nvSpPr>
          <p:cNvPr id="8" name="Zaoblený obdĺžnik 7"/>
          <p:cNvSpPr/>
          <p:nvPr/>
        </p:nvSpPr>
        <p:spPr>
          <a:xfrm rot="21341392">
            <a:off x="349250" y="2486025"/>
            <a:ext cx="1752600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PRINÁŠA  POTRAVU.</a:t>
            </a:r>
          </a:p>
        </p:txBody>
      </p:sp>
      <p:sp>
        <p:nvSpPr>
          <p:cNvPr id="10" name="Zaoblený obdĺžnik 9"/>
          <p:cNvSpPr/>
          <p:nvPr/>
        </p:nvSpPr>
        <p:spPr>
          <a:xfrm rot="299854">
            <a:off x="484188" y="5911850"/>
            <a:ext cx="2452687" cy="4953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2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KLADIE  VAJÍČKA.</a:t>
            </a:r>
          </a:p>
        </p:txBody>
      </p:sp>
      <p:sp>
        <p:nvSpPr>
          <p:cNvPr id="11" name="Zaoblený obdĺžnik 10"/>
          <p:cNvSpPr/>
          <p:nvPr/>
        </p:nvSpPr>
        <p:spPr>
          <a:xfrm rot="21294732">
            <a:off x="339725" y="4930775"/>
            <a:ext cx="3024188" cy="49530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STRÁŽI  MRAVENISKO.</a:t>
            </a:r>
          </a:p>
        </p:txBody>
      </p:sp>
      <p:sp>
        <p:nvSpPr>
          <p:cNvPr id="12" name="Zaoblený obdĺžnik 11"/>
          <p:cNvSpPr/>
          <p:nvPr/>
        </p:nvSpPr>
        <p:spPr>
          <a:xfrm rot="21160880">
            <a:off x="3370263" y="5743575"/>
            <a:ext cx="2447925" cy="49530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VYNÁŠA  ODPAD.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6659563" y="1989138"/>
            <a:ext cx="2065337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BUDUJE  MRAVENISKO.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6588125" y="4365625"/>
            <a:ext cx="2065338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NOSÍ  ULOVENÉ  ŽIVOČÍCHY.</a:t>
            </a:r>
          </a:p>
        </p:txBody>
      </p:sp>
      <p:sp>
        <p:nvSpPr>
          <p:cNvPr id="18" name="Zaoblený obdĺžnik 17"/>
          <p:cNvSpPr/>
          <p:nvPr/>
        </p:nvSpPr>
        <p:spPr>
          <a:xfrm rot="288152">
            <a:off x="6110288" y="5702300"/>
            <a:ext cx="2740025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VYKONÁVA  PRÁCE  MIMO  MRAVENISKA.</a:t>
            </a:r>
          </a:p>
        </p:txBody>
      </p:sp>
      <p:sp>
        <p:nvSpPr>
          <p:cNvPr id="19" name="Zaoblený obdĺžnik 18"/>
          <p:cNvSpPr/>
          <p:nvPr/>
        </p:nvSpPr>
        <p:spPr>
          <a:xfrm rot="21341392">
            <a:off x="6326188" y="3144838"/>
            <a:ext cx="2063750" cy="75406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OPLODŇUJE  KRÁĽOVNÚ.</a:t>
            </a:r>
          </a:p>
        </p:txBody>
      </p:sp>
      <p:sp>
        <p:nvSpPr>
          <p:cNvPr id="22" name="Zaoblený obdĺžnik 21"/>
          <p:cNvSpPr/>
          <p:nvPr/>
        </p:nvSpPr>
        <p:spPr>
          <a:xfrm>
            <a:off x="3357554" y="357166"/>
            <a:ext cx="2293946" cy="57626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KRÁĽOVNÁ</a:t>
            </a:r>
          </a:p>
        </p:txBody>
      </p:sp>
      <p:sp>
        <p:nvSpPr>
          <p:cNvPr id="23" name="Zaoblený obdĺžnik 22"/>
          <p:cNvSpPr/>
          <p:nvPr/>
        </p:nvSpPr>
        <p:spPr>
          <a:xfrm>
            <a:off x="6011863" y="1773238"/>
            <a:ext cx="3132137" cy="508476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4" name="Zaoblený obdĺžnik 23"/>
          <p:cNvSpPr/>
          <p:nvPr/>
        </p:nvSpPr>
        <p:spPr>
          <a:xfrm>
            <a:off x="3348038" y="5516563"/>
            <a:ext cx="2519362" cy="115252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5" name="Zaoblený obdĺžnik 24"/>
          <p:cNvSpPr/>
          <p:nvPr/>
        </p:nvSpPr>
        <p:spPr>
          <a:xfrm>
            <a:off x="250825" y="4724400"/>
            <a:ext cx="3241675" cy="93662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6" name="Zaoblený obdĺžnik 25"/>
          <p:cNvSpPr/>
          <p:nvPr/>
        </p:nvSpPr>
        <p:spPr>
          <a:xfrm rot="319599">
            <a:off x="858838" y="3595688"/>
            <a:ext cx="2063750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STARÁ  SA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O  VAJÍČKA.</a:t>
            </a:r>
          </a:p>
        </p:txBody>
      </p:sp>
      <p:sp>
        <p:nvSpPr>
          <p:cNvPr id="20" name="Zaoblený obdĺžnik 19"/>
          <p:cNvSpPr/>
          <p:nvPr/>
        </p:nvSpPr>
        <p:spPr>
          <a:xfrm>
            <a:off x="0" y="981075"/>
            <a:ext cx="2987675" cy="367188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1" name="Tlačidlo akcie: Dopredu alebo Ďalej 20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aoblený obdĺžnik 25"/>
          <p:cNvSpPr/>
          <p:nvPr/>
        </p:nvSpPr>
        <p:spPr>
          <a:xfrm rot="288152">
            <a:off x="6110288" y="5702300"/>
            <a:ext cx="2740025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VYKONÁVA  PRÁCE  MIMO  MRAVENISKA.</a:t>
            </a:r>
          </a:p>
        </p:txBody>
      </p:sp>
      <p:sp>
        <p:nvSpPr>
          <p:cNvPr id="7" name="Zaoblený obdĺžnik 6"/>
          <p:cNvSpPr/>
          <p:nvPr/>
        </p:nvSpPr>
        <p:spPr>
          <a:xfrm rot="643555">
            <a:off x="300038" y="1274763"/>
            <a:ext cx="2452687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ZBIERA  SEMENÁ  KVETOV.</a:t>
            </a:r>
          </a:p>
        </p:txBody>
      </p:sp>
      <p:sp>
        <p:nvSpPr>
          <p:cNvPr id="8" name="Zaoblený obdĺžnik 7"/>
          <p:cNvSpPr/>
          <p:nvPr/>
        </p:nvSpPr>
        <p:spPr>
          <a:xfrm rot="21341392">
            <a:off x="349250" y="2486025"/>
            <a:ext cx="1752600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PRINÁŠA  POTRAVU.</a:t>
            </a:r>
          </a:p>
        </p:txBody>
      </p:sp>
      <p:sp>
        <p:nvSpPr>
          <p:cNvPr id="9" name="Zaoblený obdĺžnik 8"/>
          <p:cNvSpPr/>
          <p:nvPr/>
        </p:nvSpPr>
        <p:spPr>
          <a:xfrm rot="319599">
            <a:off x="858838" y="3595688"/>
            <a:ext cx="2063750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STARÁ  SA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O  VAJÍČKA.</a:t>
            </a:r>
          </a:p>
        </p:txBody>
      </p:sp>
      <p:sp>
        <p:nvSpPr>
          <p:cNvPr id="10" name="Zaoblený obdĺžnik 9"/>
          <p:cNvSpPr/>
          <p:nvPr/>
        </p:nvSpPr>
        <p:spPr>
          <a:xfrm rot="299854">
            <a:off x="484188" y="5911850"/>
            <a:ext cx="2452687" cy="49530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KLADIE  VAJÍČKA.</a:t>
            </a:r>
          </a:p>
        </p:txBody>
      </p:sp>
      <p:sp>
        <p:nvSpPr>
          <p:cNvPr id="12" name="Zaoblený obdĺžnik 11"/>
          <p:cNvSpPr/>
          <p:nvPr/>
        </p:nvSpPr>
        <p:spPr>
          <a:xfrm rot="21160880">
            <a:off x="3370263" y="5743575"/>
            <a:ext cx="2447925" cy="49530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VYNÁŠA  ODPAD.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6659563" y="1989138"/>
            <a:ext cx="2065337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BUDUJE  MRAVENISKO.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6588125" y="4365625"/>
            <a:ext cx="2065338" cy="75247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NOSÍ  ULOVENÉ  ŽIVOČÍCHY.</a:t>
            </a:r>
          </a:p>
        </p:txBody>
      </p:sp>
      <p:sp>
        <p:nvSpPr>
          <p:cNvPr id="19" name="Zaoblený obdĺžnik 18"/>
          <p:cNvSpPr/>
          <p:nvPr/>
        </p:nvSpPr>
        <p:spPr>
          <a:xfrm rot="21341392">
            <a:off x="6326188" y="3144838"/>
            <a:ext cx="2063750" cy="75406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OPLODŇUJE  KRÁĽOVNÚ.</a:t>
            </a:r>
          </a:p>
        </p:txBody>
      </p:sp>
      <p:pic>
        <p:nvPicPr>
          <p:cNvPr id="11275" name="Obrázok 20" descr="obr 058mravce_str54_ul1.tif"/>
          <p:cNvPicPr>
            <a:picLocks noChangeAspect="1"/>
          </p:cNvPicPr>
          <p:nvPr/>
        </p:nvPicPr>
        <p:blipFill>
          <a:blip r:embed="rId2" cstate="print"/>
          <a:srcRect l="32521" t="13483" r="41321" b="32187"/>
          <a:stretch>
            <a:fillRect/>
          </a:stretch>
        </p:blipFill>
        <p:spPr bwMode="auto">
          <a:xfrm>
            <a:off x="3635375" y="1268413"/>
            <a:ext cx="22320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aoblený obdĺžnik 21"/>
          <p:cNvSpPr/>
          <p:nvPr/>
        </p:nvSpPr>
        <p:spPr>
          <a:xfrm>
            <a:off x="0" y="5516563"/>
            <a:ext cx="9144000" cy="115252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3" name="Zaoblený obdĺžnik 22"/>
          <p:cNvSpPr/>
          <p:nvPr/>
        </p:nvSpPr>
        <p:spPr>
          <a:xfrm>
            <a:off x="0" y="476250"/>
            <a:ext cx="3419475" cy="417671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0" name="Zaoblený obdĺžnik 19"/>
          <p:cNvSpPr/>
          <p:nvPr/>
        </p:nvSpPr>
        <p:spPr>
          <a:xfrm>
            <a:off x="2571736" y="357166"/>
            <a:ext cx="3740155" cy="576263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OKRÍDLENÝ  SAMEC</a:t>
            </a:r>
          </a:p>
        </p:txBody>
      </p:sp>
      <p:sp>
        <p:nvSpPr>
          <p:cNvPr id="24" name="Zaoblený obdĺžnik 23"/>
          <p:cNvSpPr/>
          <p:nvPr/>
        </p:nvSpPr>
        <p:spPr>
          <a:xfrm>
            <a:off x="6623050" y="1700213"/>
            <a:ext cx="2520950" cy="115252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25" name="Zaoblený obdĺžnik 24"/>
          <p:cNvSpPr/>
          <p:nvPr/>
        </p:nvSpPr>
        <p:spPr>
          <a:xfrm>
            <a:off x="6372225" y="4149725"/>
            <a:ext cx="2771775" cy="115093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latin typeface="Century Schoolbook" pitchFamily="18" charset="0"/>
            </a:endParaRPr>
          </a:p>
        </p:txBody>
      </p:sp>
      <p:sp>
        <p:nvSpPr>
          <p:cNvPr id="11" name="Zaoblený obdĺžnik 10"/>
          <p:cNvSpPr/>
          <p:nvPr/>
        </p:nvSpPr>
        <p:spPr>
          <a:xfrm rot="21294732">
            <a:off x="339725" y="4930775"/>
            <a:ext cx="3024188" cy="4953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STRÁŽI  MRAVENISKO.</a:t>
            </a:r>
          </a:p>
        </p:txBody>
      </p:sp>
      <p:sp>
        <p:nvSpPr>
          <p:cNvPr id="21" name="Tlačidlo akcie: Dopredu alebo Ďalej 20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's an ant's life | Feature | RSC Education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1" y="0"/>
            <a:ext cx="9144018" cy="685800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00034" y="1571612"/>
            <a:ext cx="8244566" cy="41549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Jozef Pavlovič:</a:t>
            </a:r>
          </a:p>
          <a:p>
            <a:pPr algn="ctr"/>
            <a:r>
              <a:rPr lang="sk-SK" sz="6600" b="1" dirty="0" smtClean="0">
                <a:ln w="1905"/>
                <a:solidFill>
                  <a:srgbClr val="33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Bračekovia </a:t>
            </a:r>
            <a:r>
              <a:rPr lang="sk-SK" sz="6600" b="1" dirty="0" err="1" smtClean="0">
                <a:ln w="1905"/>
                <a:solidFill>
                  <a:srgbClr val="33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mravčekovia</a:t>
            </a:r>
            <a:endParaRPr lang="sk-SK" sz="6600" b="1" dirty="0" smtClean="0">
              <a:ln w="1905"/>
              <a:solidFill>
                <a:srgbClr val="33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  <a:p>
            <a:pPr algn="ctr"/>
            <a:r>
              <a:rPr lang="sk-SK" sz="6600" b="1" dirty="0" smtClean="0">
                <a:ln w="1905"/>
                <a:solidFill>
                  <a:srgbClr val="FF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čítanie z knihy</a:t>
            </a:r>
            <a:endParaRPr lang="sk-SK" sz="6600" b="1" dirty="0">
              <a:ln w="1905"/>
              <a:solidFill>
                <a:srgbClr val="FF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</p:txBody>
      </p:sp>
      <p:sp>
        <p:nvSpPr>
          <p:cNvPr id="6" name="Tlačidlo akcie: Dopredu alebo Ďalej 5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račekovia mravčekovia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304" t="17907" r="53913" b="13135"/>
          <a:stretch>
            <a:fillRect/>
          </a:stretch>
        </p:blipFill>
        <p:spPr bwMode="auto">
          <a:xfrm>
            <a:off x="714348" y="-116545"/>
            <a:ext cx="7643866" cy="6918389"/>
          </a:xfrm>
          <a:prstGeom prst="rect">
            <a:avLst/>
          </a:prstGeom>
          <a:noFill/>
        </p:spPr>
      </p:pic>
      <p:sp>
        <p:nvSpPr>
          <p:cNvPr id="3" name="Tlačidlo akcie: Dopredu alebo Ďalej 2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račekovia mravčekovia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49131" t="16418" r="5651" b="56655"/>
          <a:stretch>
            <a:fillRect/>
          </a:stretch>
        </p:blipFill>
        <p:spPr bwMode="auto">
          <a:xfrm>
            <a:off x="1000100" y="0"/>
            <a:ext cx="7791972" cy="4500570"/>
          </a:xfrm>
          <a:prstGeom prst="rect">
            <a:avLst/>
          </a:prstGeom>
          <a:noFill/>
        </p:spPr>
      </p:pic>
      <p:pic>
        <p:nvPicPr>
          <p:cNvPr id="3" name="Picture 2" descr="Bračekovia mravčekovia"/>
          <p:cNvPicPr>
            <a:picLocks noChangeAspect="1" noChangeArrowheads="1"/>
          </p:cNvPicPr>
          <p:nvPr/>
        </p:nvPicPr>
        <p:blipFill>
          <a:blip r:embed="rId2" cstate="print"/>
          <a:srcRect l="65218" t="47942" r="7391" b="17907"/>
          <a:stretch>
            <a:fillRect/>
          </a:stretch>
        </p:blipFill>
        <p:spPr bwMode="auto">
          <a:xfrm>
            <a:off x="2857488" y="4071942"/>
            <a:ext cx="3375416" cy="278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lačidlo akcie: Dopredu alebo Ďalej 3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 r="8643" b="-18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nts  Science for Kid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00364" y="2786058"/>
            <a:ext cx="3071834" cy="1727907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3071802" y="3205756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6"/>
              </a:rPr>
              <a:t>https://www.youtube.com/watch?v=CASrmm4BUJk</a:t>
            </a:r>
            <a:r>
              <a:rPr lang="sk-SK" dirty="0" smtClean="0"/>
              <a:t> - </a:t>
            </a:r>
            <a:r>
              <a:rPr lang="sk-SK" dirty="0" err="1"/>
              <a:t>Ants</a:t>
            </a:r>
            <a:r>
              <a:rPr lang="sk-SK" dirty="0"/>
              <a:t> | </a:t>
            </a:r>
            <a:r>
              <a:rPr lang="sk-SK" dirty="0" err="1"/>
              <a:t>Science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Kids</a:t>
            </a:r>
            <a:endParaRPr lang="sk-SK" dirty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/>
            </a:extLst>
          </a:blip>
          <a:srcRect r="8643" b="-18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dĺžnik 2"/>
          <p:cNvSpPr/>
          <p:nvPr/>
        </p:nvSpPr>
        <p:spPr>
          <a:xfrm>
            <a:off x="306196" y="1500174"/>
            <a:ext cx="8837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k-SK" sz="8800" b="1" cap="none" spc="0" dirty="0" smtClean="0">
                <a:ln w="11430">
                  <a:solidFill>
                    <a:srgbClr val="FFFF99"/>
                  </a:solidFill>
                </a:ln>
                <a:solidFill>
                  <a:srgbClr val="CC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DOSPOZNÁVANIA!</a:t>
            </a:r>
            <a:endParaRPr lang="sk-SK" sz="8800" b="1" cap="none" spc="0" dirty="0">
              <a:ln w="11430">
                <a:solidFill>
                  <a:srgbClr val="FFFF99"/>
                </a:solidFill>
              </a:ln>
              <a:solidFill>
                <a:srgbClr val="CC00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ZDROJE: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4282" y="1857364"/>
            <a:ext cx="8929718" cy="4525963"/>
          </a:xfrm>
        </p:spPr>
        <p:txBody>
          <a:bodyPr>
            <a:normAutofit fontScale="47500" lnSpcReduction="20000"/>
          </a:bodyPr>
          <a:lstStyle/>
          <a:p>
            <a:r>
              <a:rPr lang="sk-SK" dirty="0" smtClean="0">
                <a:hlinkClick r:id="rId2"/>
              </a:rPr>
              <a:t>https://d1ymz67w5raq8g.cloudfront.net/Pictures/480x270//2/2/1/141221_shutterstock_190724843.jpg</a:t>
            </a:r>
            <a:r>
              <a:rPr lang="sk-SK" dirty="0" smtClean="0"/>
              <a:t> </a:t>
            </a:r>
          </a:p>
          <a:p>
            <a:r>
              <a:rPr lang="sk-SK" dirty="0" smtClean="0">
                <a:hlinkClick r:id="rId3"/>
              </a:rPr>
              <a:t>https://lh3.googleusercontent.com/proxy/NMsIA-87lNxyuXY5F3qzLxaCIp7TnlRSIVnj_ULXxagYUKHDjSrk6u8uo_ngzx797klIvPrr5_0cZnrWgXI4rdKNKuvi-n38kLzJlcbNSzBm6cFTeHbZrX5hqYIsrVyAt9CiiA</a:t>
            </a:r>
            <a:endParaRPr lang="sk-SK" dirty="0" smtClean="0"/>
          </a:p>
          <a:p>
            <a:r>
              <a:rPr lang="sk-SK" dirty="0" smtClean="0">
                <a:hlinkClick r:id="rId4"/>
              </a:rPr>
              <a:t>https://cdn.albatrosmedia.sk/Images/ProductContent/20077355/?ts=636627760111170000</a:t>
            </a:r>
            <a:endParaRPr lang="sk-SK" dirty="0" smtClean="0"/>
          </a:p>
          <a:p>
            <a:r>
              <a:rPr lang="sk-SK" dirty="0" smtClean="0">
                <a:hlinkClick r:id="rId5"/>
              </a:rPr>
              <a:t>https://www.agatinsvet.cz/mraveniste/</a:t>
            </a:r>
            <a:endParaRPr lang="sk-SK" dirty="0" smtClean="0"/>
          </a:p>
          <a:p>
            <a:r>
              <a:rPr lang="sk-SK" dirty="0" smtClean="0"/>
              <a:t> </a:t>
            </a:r>
            <a:r>
              <a:rPr lang="sk-SK" dirty="0" smtClean="0">
                <a:hlinkClick r:id="rId6"/>
              </a:rPr>
              <a:t>https://www.knihcentrum.cz/mraveniste</a:t>
            </a:r>
            <a:endParaRPr lang="sk-SK" dirty="0" smtClean="0"/>
          </a:p>
          <a:p>
            <a:r>
              <a:rPr lang="sk-SK" dirty="0" smtClean="0">
                <a:hlinkClick r:id="rId7"/>
              </a:rPr>
              <a:t>https://lh3.googleusercontent.com/proxy/8cm-JC_aLKV4xeXAPuQ4mA2xsSI5AKgBn4mQCgCYuXmxxd1DpVf0AhPiUYZ3IBJ2u7JHzy2gv7U83mdPnEYRUPk3K80Rf8jvyRGzAUU</a:t>
            </a:r>
            <a:r>
              <a:rPr lang="sk-SK" dirty="0" smtClean="0"/>
              <a:t> </a:t>
            </a:r>
          </a:p>
          <a:p>
            <a:r>
              <a:rPr lang="sk-SK" dirty="0" smtClean="0">
                <a:hlinkClick r:id="rId8"/>
              </a:rPr>
              <a:t>https://u-blogidnes.1gr.cz/blogidnes/article/9/15/156989/156989_clanok_foto_546.jpg?r=27bq</a:t>
            </a:r>
            <a:r>
              <a:rPr lang="sk-SK" dirty="0" smtClean="0"/>
              <a:t> </a:t>
            </a:r>
          </a:p>
          <a:p>
            <a:r>
              <a:rPr lang="sk-SK" dirty="0" smtClean="0">
                <a:hlinkClick r:id="rId9"/>
              </a:rPr>
              <a:t>https://g.denik.cz/104/c8/ar_28199_0_ng-detail-photo-p.jpg</a:t>
            </a:r>
            <a:endParaRPr lang="sk-SK" dirty="0" smtClean="0"/>
          </a:p>
          <a:p>
            <a:r>
              <a:rPr lang="sk-SK" dirty="0" smtClean="0">
                <a:hlinkClick r:id="rId10"/>
              </a:rPr>
              <a:t>https://www.receptyprimanapadu.cz/wp-content/uploads/2019/08/shutterstock_93137113.jpg</a:t>
            </a:r>
            <a:r>
              <a:rPr lang="sk-SK" dirty="0" smtClean="0"/>
              <a:t>  </a:t>
            </a:r>
          </a:p>
          <a:p>
            <a:r>
              <a:rPr lang="sk-SK" dirty="0" smtClean="0">
                <a:hlinkClick r:id="rId11"/>
              </a:rPr>
              <a:t>https://i0.wp.com/beetlestop.ru/wp-content/uploads/2016/11/image3-17.jpg</a:t>
            </a:r>
            <a:r>
              <a:rPr lang="sk-SK" dirty="0" smtClean="0"/>
              <a:t> </a:t>
            </a:r>
          </a:p>
          <a:p>
            <a:r>
              <a:rPr lang="sk-SK" dirty="0" smtClean="0">
                <a:hlinkClick r:id="rId12"/>
              </a:rPr>
              <a:t>https://www.chovzvirat.cz/images/clanky/668/668_tjo81u.jpg</a:t>
            </a:r>
            <a:r>
              <a:rPr lang="sk-SK" dirty="0" smtClean="0"/>
              <a:t> </a:t>
            </a:r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00034" y="100010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/>
              <a:t>Prvouka</a:t>
            </a:r>
            <a:r>
              <a:rPr lang="sk-SK" dirty="0"/>
              <a:t> pre druhákov </a:t>
            </a:r>
            <a:r>
              <a:rPr lang="sk-SK" dirty="0" smtClean="0"/>
              <a:t>pracovná učebnica – Rút </a:t>
            </a:r>
            <a:r>
              <a:rPr lang="sk-SK" dirty="0" err="1" smtClean="0"/>
              <a:t>Dobišová</a:t>
            </a:r>
            <a:r>
              <a:rPr lang="sk-SK" dirty="0" smtClean="0"/>
              <a:t> </a:t>
            </a:r>
            <a:r>
              <a:rPr lang="sk-SK" dirty="0" err="1" smtClean="0"/>
              <a:t>Adame</a:t>
            </a:r>
            <a:r>
              <a:rPr lang="sk-SK" dirty="0" smtClean="0"/>
              <a:t> </a:t>
            </a:r>
          </a:p>
          <a:p>
            <a:r>
              <a:rPr lang="sk-SK" dirty="0" smtClean="0"/>
              <a:t>Metodické komentáre </a:t>
            </a:r>
            <a:r>
              <a:rPr lang="sk-SK" dirty="0"/>
              <a:t>k pracovnej učebnici </a:t>
            </a:r>
            <a:r>
              <a:rPr lang="sk-SK" i="1" dirty="0" err="1"/>
              <a:t>Prvouka</a:t>
            </a:r>
            <a:r>
              <a:rPr lang="sk-SK" i="1" dirty="0"/>
              <a:t> pre druhákov </a:t>
            </a:r>
            <a:r>
              <a:rPr lang="sk-SK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's an ant's life | Feature | RSC Education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1" y="0"/>
            <a:ext cx="9144018" cy="685800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00034" y="1571612"/>
            <a:ext cx="8244566" cy="21236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AKO ŽIJÚ MRAVCE ?</a:t>
            </a:r>
            <a:endParaRPr lang="sk-SK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</p:txBody>
      </p:sp>
      <p:sp>
        <p:nvSpPr>
          <p:cNvPr id="6" name="Tlačidlo akcie: Dopredu alebo Ďalej 5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 cstate="print"/>
          <a:srcRect l="781" t="10626" r="44531"/>
          <a:stretch>
            <a:fillRect/>
          </a:stretch>
        </p:blipFill>
        <p:spPr bwMode="auto">
          <a:xfrm>
            <a:off x="214282" y="1500174"/>
            <a:ext cx="2089150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blina v tvare zaobleného obdĺžnika 8"/>
          <p:cNvSpPr/>
          <p:nvPr/>
        </p:nvSpPr>
        <p:spPr>
          <a:xfrm>
            <a:off x="571472" y="214291"/>
            <a:ext cx="7215238" cy="1428759"/>
          </a:xfrm>
          <a:prstGeom prst="wedgeRoundRectCallout">
            <a:avLst>
              <a:gd name="adj1" fmla="val -35294"/>
              <a:gd name="adj2" fmla="val 96952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MRAVCE</a:t>
            </a:r>
            <a:r>
              <a:rPr lang="sk-SK" sz="2800" b="1" dirty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  ŽIJÚ  </a:t>
            </a:r>
            <a:r>
              <a:rPr lang="sk-SK" sz="2800" b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V  </a:t>
            </a:r>
            <a:r>
              <a:rPr lang="sk-SK" sz="2800" b="1" i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SPOLOČENSTVE</a:t>
            </a:r>
            <a:r>
              <a:rPr lang="sk-SK" sz="2800" b="1" i="1" dirty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.  </a:t>
            </a:r>
            <a:r>
              <a:rPr lang="sk-SK" sz="2800" b="1" dirty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SPOLOČENSTVO  MRAVCOV  SA  VOLÁ  </a:t>
            </a:r>
            <a:r>
              <a:rPr lang="sk-SK" sz="2800" b="1" i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KOLÓNIA</a:t>
            </a:r>
            <a:r>
              <a:rPr lang="sk-SK" sz="2800" b="1" dirty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3076" name="Obrázok 9" descr="obr 037_str43_ul 3 tabulka.png"/>
          <p:cNvPicPr>
            <a:picLocks noChangeAspect="1"/>
          </p:cNvPicPr>
          <p:nvPr/>
        </p:nvPicPr>
        <p:blipFill>
          <a:blip r:embed="rId3" cstate="print"/>
          <a:srcRect l="48936"/>
          <a:stretch>
            <a:fillRect/>
          </a:stretch>
        </p:blipFill>
        <p:spPr bwMode="auto">
          <a:xfrm>
            <a:off x="7461250" y="3429000"/>
            <a:ext cx="16827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3786182" y="1785926"/>
            <a:ext cx="5000659" cy="1797759"/>
          </a:xfrm>
          <a:prstGeom prst="wedgeRoundRectCallout">
            <a:avLst>
              <a:gd name="adj1" fmla="val 28587"/>
              <a:gd name="adj2" fmla="val 7295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MRAVCE  SI  STAVAJÚ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HNIEZDA,  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KTORÉ  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VOLÁME </a:t>
            </a: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MRAVENISKÁ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2800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16386" name="Picture 2" descr="0045536545_Co_deje_mravenisti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604" t="353"/>
          <a:stretch>
            <a:fillRect/>
          </a:stretch>
        </p:blipFill>
        <p:spPr bwMode="auto">
          <a:xfrm>
            <a:off x="1785918" y="3014650"/>
            <a:ext cx="4429156" cy="3843350"/>
          </a:xfrm>
          <a:prstGeom prst="rect">
            <a:avLst/>
          </a:prstGeom>
          <a:noFill/>
        </p:spPr>
      </p:pic>
      <p:sp>
        <p:nvSpPr>
          <p:cNvPr id="12" name="Tlačidlo akcie: Dopredu alebo Ďalej 11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Obrázok 9" descr="obr 044jasminka a danko hore_Str61_ul3, ti dole_str62_ul1.png"/>
          <p:cNvPicPr>
            <a:picLocks noChangeAspect="1"/>
          </p:cNvPicPr>
          <p:nvPr/>
        </p:nvPicPr>
        <p:blipFill>
          <a:blip r:embed="rId2" cstate="print"/>
          <a:srcRect l="46948" r="11472" b="51701"/>
          <a:stretch>
            <a:fillRect/>
          </a:stretch>
        </p:blipFill>
        <p:spPr bwMode="auto">
          <a:xfrm>
            <a:off x="184366" y="357166"/>
            <a:ext cx="1723809" cy="273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Mraveniště v zimě | Burle Václ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4210046" cy="3157534"/>
          </a:xfrm>
          <a:prstGeom prst="rect">
            <a:avLst/>
          </a:prstGeom>
          <a:noFill/>
        </p:spPr>
      </p:pic>
      <p:pic>
        <p:nvPicPr>
          <p:cNvPr id="23556" name="Picture 4" descr="Pozorování bludiště chodeb v mraveništi může být zajímavé a domácí formikária se stala hi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7562"/>
            <a:ext cx="4311894" cy="2466970"/>
          </a:xfrm>
          <a:prstGeom prst="rect">
            <a:avLst/>
          </a:prstGeom>
          <a:noFill/>
        </p:spPr>
      </p:pic>
      <p:sp>
        <p:nvSpPr>
          <p:cNvPr id="11" name="Bublina v tvare zaobleného obdĺžnika 10"/>
          <p:cNvSpPr/>
          <p:nvPr/>
        </p:nvSpPr>
        <p:spPr>
          <a:xfrm>
            <a:off x="2285984" y="357167"/>
            <a:ext cx="6500858" cy="1357322"/>
          </a:xfrm>
          <a:prstGeom prst="wedgeRoundRectCallout">
            <a:avLst>
              <a:gd name="adj1" fmla="val -58188"/>
              <a:gd name="adj2" fmla="val 32536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TAKTO VYZERÁ </a:t>
            </a: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MRAVENISKO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ZVONKU A ZVNÚTRA.  </a:t>
            </a:r>
            <a:endParaRPr lang="sk-SK" sz="2800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ublina v tvare zaobleného obdĺžnika 6"/>
          <p:cNvSpPr/>
          <p:nvPr/>
        </p:nvSpPr>
        <p:spPr>
          <a:xfrm>
            <a:off x="1357290" y="214291"/>
            <a:ext cx="7500990" cy="2071701"/>
          </a:xfrm>
          <a:prstGeom prst="wedgeRoundRectCallout">
            <a:avLst>
              <a:gd name="adj1" fmla="val -53673"/>
              <a:gd name="adj2" fmla="val -15769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Mravenisko 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je doslova  labyrintom rozvetvených chodieb a komôrok, ktoré sa musia neustále opravovať – natrieť, podoprieť, zalepiť diery.  Siaha do zeme takmer 2 metre.</a:t>
            </a:r>
            <a:endParaRPr lang="sk-SK" sz="28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7172" name="Obrázok 6" descr="obr 030_str29_ul1.PNG"/>
          <p:cNvPicPr>
            <a:picLocks noChangeAspect="1"/>
          </p:cNvPicPr>
          <p:nvPr/>
        </p:nvPicPr>
        <p:blipFill>
          <a:blip r:embed="rId2" cstate="print"/>
          <a:srcRect l="6499" t="4851" r="51450" b="54201"/>
          <a:stretch>
            <a:fillRect/>
          </a:stretch>
        </p:blipFill>
        <p:spPr bwMode="auto">
          <a:xfrm>
            <a:off x="0" y="428604"/>
            <a:ext cx="164511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kupina 10"/>
          <p:cNvGrpSpPr/>
          <p:nvPr/>
        </p:nvGrpSpPr>
        <p:grpSpPr>
          <a:xfrm>
            <a:off x="4644368" y="3286124"/>
            <a:ext cx="4499632" cy="3571876"/>
            <a:chOff x="4644368" y="3286124"/>
            <a:chExt cx="4499632" cy="3571876"/>
          </a:xfrm>
        </p:grpSpPr>
        <p:pic>
          <p:nvPicPr>
            <p:cNvPr id="8" name="Picture 2" descr="Mraveniště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29" t="10465"/>
            <a:stretch>
              <a:fillRect/>
            </a:stretch>
          </p:blipFill>
          <p:spPr bwMode="auto">
            <a:xfrm>
              <a:off x="4644368" y="3286124"/>
              <a:ext cx="4499632" cy="3571876"/>
            </a:xfrm>
            <a:prstGeom prst="rect">
              <a:avLst/>
            </a:prstGeom>
            <a:noFill/>
          </p:spPr>
        </p:pic>
        <p:pic>
          <p:nvPicPr>
            <p:cNvPr id="10" name="Picture 7" descr="Mraveniště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574" t="93048" r="20360" b="478"/>
            <a:stretch>
              <a:fillRect/>
            </a:stretch>
          </p:blipFill>
          <p:spPr bwMode="auto">
            <a:xfrm>
              <a:off x="5000628" y="6143620"/>
              <a:ext cx="2286016" cy="714380"/>
            </a:xfrm>
            <a:prstGeom prst="rect">
              <a:avLst/>
            </a:prstGeom>
            <a:noFill/>
          </p:spPr>
        </p:pic>
      </p:grpSp>
      <p:grpSp>
        <p:nvGrpSpPr>
          <p:cNvPr id="13" name="Skupina 12"/>
          <p:cNvGrpSpPr/>
          <p:nvPr/>
        </p:nvGrpSpPr>
        <p:grpSpPr>
          <a:xfrm>
            <a:off x="214282" y="3111582"/>
            <a:ext cx="4643470" cy="3746418"/>
            <a:chOff x="214282" y="3111582"/>
            <a:chExt cx="4643470" cy="3746418"/>
          </a:xfrm>
        </p:grpSpPr>
        <p:pic>
          <p:nvPicPr>
            <p:cNvPr id="9" name="Picture 7" descr="Mraveniště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41" t="43411" r="5368"/>
            <a:stretch>
              <a:fillRect/>
            </a:stretch>
          </p:blipFill>
          <p:spPr bwMode="auto">
            <a:xfrm>
              <a:off x="214282" y="3111582"/>
              <a:ext cx="4643470" cy="3746418"/>
            </a:xfrm>
            <a:prstGeom prst="rect">
              <a:avLst/>
            </a:prstGeom>
            <a:noFill/>
          </p:spPr>
        </p:pic>
        <p:sp>
          <p:nvSpPr>
            <p:cNvPr id="12" name="Zaoblený obdĺžnik 11"/>
            <p:cNvSpPr/>
            <p:nvPr/>
          </p:nvSpPr>
          <p:spPr>
            <a:xfrm rot="20963700">
              <a:off x="1669184" y="4283020"/>
              <a:ext cx="1557310" cy="4286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dirty="0" smtClean="0">
                  <a:latin typeface="Century Schoolbook" pitchFamily="18" charset="0"/>
                </a:rPr>
                <a:t>hliadka</a:t>
              </a:r>
              <a:endParaRPr lang="sk-SK" sz="2800" dirty="0">
                <a:latin typeface="Century Schoolbook" pitchFamily="18" charset="0"/>
              </a:endParaRPr>
            </a:p>
          </p:txBody>
        </p:sp>
      </p:grpSp>
      <p:sp>
        <p:nvSpPr>
          <p:cNvPr id="14" name="Tlačidlo akcie: Dopredu alebo Ďalej 13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Obrázok 4" descr="obr 017_str13_ul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17272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Obrázok 5" descr="obr 012_str8_ul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4149725"/>
            <a:ext cx="17272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blina v tvare zaobleného obdĺžnika 8"/>
          <p:cNvSpPr/>
          <p:nvPr/>
        </p:nvSpPr>
        <p:spPr>
          <a:xfrm>
            <a:off x="1357290" y="214291"/>
            <a:ext cx="7500990" cy="2071701"/>
          </a:xfrm>
          <a:prstGeom prst="wedgeRoundRectCallout">
            <a:avLst>
              <a:gd name="adj1" fmla="val -50672"/>
              <a:gd name="adj2" fmla="val -8300"/>
              <a:gd name="adj3" fmla="val 16667"/>
            </a:avLst>
          </a:prstGeom>
          <a:solidFill>
            <a:srgbClr val="FF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MRAVCE 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TVORIA KASTY - TRIEDY, KDE MÁ KAŽDÝ MRAVEC SVOJU ÚLOHU. ZÁKLADNÝMI KASTAMI SÚ: </a:t>
            </a: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KRÁĽOVNÁ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OKRÍDLENÉ SAMCE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ROBOTNICE</a:t>
            </a:r>
            <a:r>
              <a:rPr lang="sk-SK" sz="2800" b="1" i="1" dirty="0" smtClean="0">
                <a:solidFill>
                  <a:srgbClr val="006C31"/>
                </a:solidFill>
                <a:latin typeface="Century Schoolbook" pitchFamily="18" charset="0"/>
                <a:cs typeface="Times New Roman" pitchFamily="18" charset="0"/>
              </a:rPr>
              <a:t>. </a:t>
            </a:r>
            <a:endParaRPr lang="sk-SK" sz="2800" b="1" dirty="0">
              <a:solidFill>
                <a:srgbClr val="006C31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Bublina v tvare zaobleného obdĺžnika 10"/>
          <p:cNvSpPr/>
          <p:nvPr/>
        </p:nvSpPr>
        <p:spPr>
          <a:xfrm>
            <a:off x="3214678" y="2643182"/>
            <a:ext cx="5643602" cy="1714512"/>
          </a:xfrm>
          <a:prstGeom prst="wedgeRoundRectCallout">
            <a:avLst>
              <a:gd name="adj1" fmla="val 24818"/>
              <a:gd name="adj2" fmla="val 6617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 KAŽDOM </a:t>
            </a:r>
            <a:r>
              <a:rPr lang="sk-SK" sz="28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MRAVČOM SPOLOČENSTVE 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JE ASPOŇ JEDNA KRÁĽOVNÁ A NIEKOĽKO ROBOTNÍC.  </a:t>
            </a:r>
            <a:endParaRPr lang="sk-SK" sz="2800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2" name="Tlačidlo akcie: Dopredu alebo Ďalej 11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ok 1" descr="obr 058mravce_str54_ul1.tif"/>
          <p:cNvPicPr>
            <a:picLocks noChangeAspect="1"/>
          </p:cNvPicPr>
          <p:nvPr/>
        </p:nvPicPr>
        <p:blipFill>
          <a:blip r:embed="rId2" cstate="print"/>
          <a:srcRect l="5936" t="12189" r="67479"/>
          <a:stretch>
            <a:fillRect/>
          </a:stretch>
        </p:blipFill>
        <p:spPr bwMode="auto">
          <a:xfrm>
            <a:off x="285720" y="1357298"/>
            <a:ext cx="2270125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aoblený obdĺžnik 2"/>
          <p:cNvSpPr/>
          <p:nvPr/>
        </p:nvSpPr>
        <p:spPr>
          <a:xfrm>
            <a:off x="285720" y="214290"/>
            <a:ext cx="2357454" cy="719139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ROBOTNICA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3286116" y="214290"/>
            <a:ext cx="2230439" cy="719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KRÁĽOVNÁ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6072198" y="214290"/>
            <a:ext cx="2708237" cy="7191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OKRÍDLENÝ  SAMEC</a:t>
            </a:r>
          </a:p>
        </p:txBody>
      </p:sp>
      <p:pic>
        <p:nvPicPr>
          <p:cNvPr id="10246" name="Obrázok 5" descr="obr 058mravce_str54_ul1.tif"/>
          <p:cNvPicPr>
            <a:picLocks noChangeAspect="1"/>
          </p:cNvPicPr>
          <p:nvPr/>
        </p:nvPicPr>
        <p:blipFill>
          <a:blip r:embed="rId2" cstate="print"/>
          <a:srcRect l="58679" t="9601" r="7568" b="1141"/>
          <a:stretch>
            <a:fillRect/>
          </a:stretch>
        </p:blipFill>
        <p:spPr bwMode="auto">
          <a:xfrm>
            <a:off x="2857488" y="1357298"/>
            <a:ext cx="2879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Obrázok 6" descr="obr 058mravce_str54_ul1.tif"/>
          <p:cNvPicPr>
            <a:picLocks noChangeAspect="1"/>
          </p:cNvPicPr>
          <p:nvPr/>
        </p:nvPicPr>
        <p:blipFill>
          <a:blip r:embed="rId2" cstate="print"/>
          <a:srcRect l="32521" t="13483" r="41321" b="1141"/>
          <a:stretch>
            <a:fillRect/>
          </a:stretch>
        </p:blipFill>
        <p:spPr bwMode="auto">
          <a:xfrm>
            <a:off x="6262658" y="1357298"/>
            <a:ext cx="22320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142844" y="4857760"/>
            <a:ext cx="3071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u="sng" dirty="0" smtClean="0">
                <a:latin typeface="Century Schoolbook" pitchFamily="18" charset="0"/>
              </a:rPr>
              <a:t>Podobné znaky: </a:t>
            </a:r>
          </a:p>
          <a:p>
            <a:r>
              <a:rPr lang="sk-SK" sz="2800" i="1" dirty="0" smtClean="0">
                <a:latin typeface="Century Schoolbook" pitchFamily="18" charset="0"/>
              </a:rPr>
              <a:t>počet </a:t>
            </a:r>
            <a:r>
              <a:rPr lang="sk-SK" sz="2800" i="1" dirty="0">
                <a:latin typeface="Century Schoolbook" pitchFamily="18" charset="0"/>
              </a:rPr>
              <a:t>nôh, </a:t>
            </a:r>
            <a:endParaRPr lang="sk-SK" sz="2800" i="1" dirty="0" smtClean="0">
              <a:latin typeface="Century Schoolbook" pitchFamily="18" charset="0"/>
            </a:endParaRPr>
          </a:p>
          <a:p>
            <a:r>
              <a:rPr lang="sk-SK" sz="2800" i="1" dirty="0" smtClean="0">
                <a:latin typeface="Century Schoolbook" pitchFamily="18" charset="0"/>
              </a:rPr>
              <a:t>časti </a:t>
            </a:r>
            <a:r>
              <a:rPr lang="sk-SK" sz="2800" i="1" dirty="0">
                <a:latin typeface="Century Schoolbook" pitchFamily="18" charset="0"/>
              </a:rPr>
              <a:t>tela... 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5214942" y="4857760"/>
            <a:ext cx="37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u="sng" dirty="0" smtClean="0">
                <a:latin typeface="Century Schoolbook" pitchFamily="18" charset="0"/>
              </a:rPr>
              <a:t>Rozdielne </a:t>
            </a:r>
            <a:r>
              <a:rPr lang="sk-SK" sz="2800" u="sng" dirty="0">
                <a:latin typeface="Century Schoolbook" pitchFamily="18" charset="0"/>
              </a:rPr>
              <a:t>znaky: </a:t>
            </a:r>
            <a:endParaRPr lang="sk-SK" sz="2800" u="sng" dirty="0" smtClean="0">
              <a:latin typeface="Century Schoolbook" pitchFamily="18" charset="0"/>
            </a:endParaRPr>
          </a:p>
          <a:p>
            <a:r>
              <a:rPr lang="sk-SK" sz="2800" i="1" dirty="0" smtClean="0">
                <a:latin typeface="Century Schoolbook" pitchFamily="18" charset="0"/>
              </a:rPr>
              <a:t>veľkosť </a:t>
            </a:r>
            <a:r>
              <a:rPr lang="sk-SK" sz="2800" i="1" dirty="0">
                <a:latin typeface="Century Schoolbook" pitchFamily="18" charset="0"/>
              </a:rPr>
              <a:t>trupu, </a:t>
            </a:r>
            <a:endParaRPr lang="sk-SK" sz="2800" i="1" dirty="0" smtClean="0">
              <a:latin typeface="Century Schoolbook" pitchFamily="18" charset="0"/>
            </a:endParaRPr>
          </a:p>
          <a:p>
            <a:r>
              <a:rPr lang="sk-SK" sz="2800" i="1" dirty="0" smtClean="0">
                <a:latin typeface="Century Schoolbook" pitchFamily="18" charset="0"/>
              </a:rPr>
              <a:t>veľkosť krídel</a:t>
            </a:r>
            <a:r>
              <a:rPr lang="sk-SK" sz="2800" i="1" dirty="0">
                <a:latin typeface="Century Schoolbook" pitchFamily="18" charset="0"/>
              </a:rPr>
              <a:t>... 	</a:t>
            </a:r>
          </a:p>
        </p:txBody>
      </p: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ok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2" t="20779" r="8062" b="23048"/>
          <a:stretch>
            <a:fillRect/>
          </a:stretch>
        </p:blipFill>
        <p:spPr bwMode="auto">
          <a:xfrm rot="20759630">
            <a:off x="247950" y="2184934"/>
            <a:ext cx="60007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Obrázok 4" descr="obr 044jasminka a danko hore_Str61_ul3, ti dole_str62_ul1.png"/>
          <p:cNvPicPr>
            <a:picLocks noChangeAspect="1"/>
          </p:cNvPicPr>
          <p:nvPr/>
        </p:nvPicPr>
        <p:blipFill>
          <a:blip r:embed="rId3" cstate="print"/>
          <a:srcRect l="46948" r="11472" b="51701"/>
          <a:stretch>
            <a:fillRect/>
          </a:stretch>
        </p:blipFill>
        <p:spPr bwMode="auto">
          <a:xfrm>
            <a:off x="142844" y="285728"/>
            <a:ext cx="14081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blina v tvare zaobleného obdĺžnika 8"/>
          <p:cNvSpPr/>
          <p:nvPr/>
        </p:nvSpPr>
        <p:spPr>
          <a:xfrm>
            <a:off x="1714480" y="285728"/>
            <a:ext cx="6429420" cy="1285884"/>
          </a:xfrm>
          <a:prstGeom prst="wedgeRoundRectCallout">
            <a:avLst>
              <a:gd name="adj1" fmla="val -55482"/>
              <a:gd name="adj2" fmla="val 14759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i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KRÁĽOVNÁ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JE NAJVÄČŠIA. KLADIE VAJÍČKA.</a:t>
            </a:r>
            <a:endParaRPr lang="sk-SK" sz="3200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10" name="Obrázok 5" descr="obr 058mravce_str54_ul1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79" t="9601" r="7568" b="1141"/>
          <a:stretch>
            <a:fillRect/>
          </a:stretch>
        </p:blipFill>
        <p:spPr bwMode="auto">
          <a:xfrm>
            <a:off x="6264275" y="1714488"/>
            <a:ext cx="2879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lačidlo akcie: Dopredu alebo Ďalej 10">
            <a:hlinkClick r:id="" action="ppaction://hlinkshowjump?jump=nextslide" highlightClick="1"/>
          </p:cNvPr>
          <p:cNvSpPr/>
          <p:nvPr/>
        </p:nvSpPr>
        <p:spPr>
          <a:xfrm>
            <a:off x="8429620" y="6215058"/>
            <a:ext cx="714380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714</Words>
  <Application>Microsoft Office PowerPoint</Application>
  <PresentationFormat>Prezentácia na obrazovke (4:3)</PresentationFormat>
  <Paragraphs>128</Paragraphs>
  <Slides>29</Slides>
  <Notes>7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0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ZDROJE: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Spoločenstvo mravcov</dc:title>
  <dc:creator>Mgr. Danka Spišáková</dc:creator>
  <cp:lastModifiedBy>Magda</cp:lastModifiedBy>
  <cp:revision>352</cp:revision>
  <dcterms:created xsi:type="dcterms:W3CDTF">2020-04-03T08:34:53Z</dcterms:created>
  <dcterms:modified xsi:type="dcterms:W3CDTF">2020-04-19T12:34:00Z</dcterms:modified>
</cp:coreProperties>
</file>