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58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3696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138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9377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32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663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6175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88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562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164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8140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8975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 l="-1000" t="-5000" r="-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B14E-29E8-4F22-827A-757D3D232D5D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671A-1075-4C37-A5B5-88195461F9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2270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2488" y="1540817"/>
            <a:ext cx="9144000" cy="2387600"/>
          </a:xfrm>
        </p:spPr>
        <p:txBody>
          <a:bodyPr>
            <a:normAutofit/>
          </a:bodyPr>
          <a:lstStyle/>
          <a:p>
            <a:r>
              <a:rPr lang="sk-SK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Comic Sans MS" panose="030F0702030302020204" pitchFamily="66" charset="0"/>
              </a:rPr>
              <a:t>Prísudok</a:t>
            </a:r>
            <a:endParaRPr lang="sk-SK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33654" y="5877732"/>
            <a:ext cx="3833247" cy="406831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atin typeface="Comic Sans MS" panose="030F0702030302020204" pitchFamily="66" charset="0"/>
              </a:rPr>
              <a:t>Mgr. Simona Gondeková</a:t>
            </a:r>
            <a:endParaRPr lang="sk-SK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224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>
                <a:latin typeface="Comic Sans MS" panose="030F0702030302020204" pitchFamily="66" charset="0"/>
              </a:rPr>
              <a:t>Nájdi vo vete prísudok a urč jeho druh. </a:t>
            </a:r>
            <a:endParaRPr lang="sk-SK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Peter je výborný lyžiar.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Ľudia sa báli bohov.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Podmienky sú priaznivé.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Pomohla mu šťastná náhoda.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Zeus sa často ukrýval.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On je dobrý.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Na hrade nebýva nikto.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Často cítil hnev.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Kvety sú najkrajšie rastliny.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Nemohla mu už viac ublížiť.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Divá zver obýva lesy.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Bola som naozaj prekvapená.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Víno bolo trpké.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Hráči vyhrali dôležitý zápas.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Bol som ustarostený.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Oni to môžu opísať.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28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 smtClean="0">
                <a:latin typeface="Comic Sans MS" panose="030F0702030302020204" pitchFamily="66" charset="0"/>
              </a:rPr>
              <a:t>Nájdi vo vete podmet a prísudok a urč ich druh. </a:t>
            </a:r>
            <a:endParaRPr lang="sk-SK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Úsmev je ozdoba človeka.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Bol falošný.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Na ceste sa objavila prekážka.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Nerob to!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Slnko svietilo celý týždeň.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Chceš mi to povedať?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Smiech je nákazlivý.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Pokúšal sa o podvod.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Diaľnica bude týždeň zatvorená.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Musím stihnúť autobus.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Ulice v mestách sú prázdne.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Pozrite sa na ten zázrak!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Hmla nechcela zmiznúť.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Čakala ju celá rodina.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Svet rozprávok je zázračný.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Dobehla do cieľa.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Včera sa mu pokazilo auto.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Po neúspechu je </a:t>
            </a:r>
            <a:r>
              <a:rPr lang="sk-SK" smtClean="0">
                <a:latin typeface="Comic Sans MS" panose="030F0702030302020204" pitchFamily="66" charset="0"/>
              </a:rPr>
              <a:t>často sklamaný.</a:t>
            </a:r>
            <a:endParaRPr lang="sk-SK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58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latin typeface="Comic Sans MS" panose="030F0702030302020204" pitchFamily="66" charset="0"/>
              </a:rPr>
              <a:t>Prísudok</a:t>
            </a:r>
            <a:endParaRPr lang="sk-SK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je </a:t>
            </a:r>
            <a:r>
              <a:rPr lang="sk-SK" b="1" dirty="0" smtClean="0">
                <a:latin typeface="Comic Sans MS" panose="030F0702030302020204" pitchFamily="66" charset="0"/>
              </a:rPr>
              <a:t>základný vetný člen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vyjadruje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dej, stav alebo vlastnosť deja</a:t>
            </a:r>
            <a:r>
              <a:rPr lang="sk-SK" dirty="0" smtClean="0">
                <a:latin typeface="Comic Sans MS" panose="030F0702030302020204" pitchFamily="66" charset="0"/>
              </a:rPr>
              <a:t> a prisudzuje ich podmetu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na prísudok sa pýtame otázkami: </a:t>
            </a:r>
            <a:r>
              <a:rPr lang="sk-SK" b="1" i="1" dirty="0" smtClean="0">
                <a:latin typeface="Comic Sans MS" panose="030F0702030302020204" pitchFamily="66" charset="0"/>
              </a:rPr>
              <a:t>Čo robí podmet? Čo sa deje s podmetom? Aký je podmet?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i="1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medzi prísudkom a podmetom </a:t>
            </a:r>
            <a:r>
              <a:rPr lang="sk-SK" dirty="0" smtClean="0">
                <a:latin typeface="Comic Sans MS" panose="030F0702030302020204" pitchFamily="66" charset="0"/>
              </a:rPr>
              <a:t>je </a:t>
            </a:r>
            <a:r>
              <a:rPr lang="sk-SK" b="1" dirty="0" smtClean="0">
                <a:latin typeface="Comic Sans MS" panose="030F0702030302020204" pitchFamily="66" charset="0"/>
              </a:rPr>
              <a:t>zhoda</a:t>
            </a:r>
            <a:r>
              <a:rPr lang="sk-SK" dirty="0" smtClean="0">
                <a:latin typeface="Comic Sans MS" panose="030F0702030302020204" pitchFamily="66" charset="0"/>
              </a:rPr>
              <a:t> v rode, čísle a osobe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69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latin typeface="Comic Sans MS" panose="030F0702030302020204" pitchFamily="66" charset="0"/>
              </a:rPr>
              <a:t>Prísudok</a:t>
            </a:r>
            <a:endParaRPr lang="sk-SK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prísudok poznáme: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slovesný</a:t>
            </a:r>
            <a:r>
              <a:rPr lang="sk-SK" dirty="0" smtClean="0">
                <a:latin typeface="Comic Sans MS" panose="030F0702030302020204" pitchFamily="66" charset="0"/>
              </a:rPr>
              <a:t> – tvorí ho </a:t>
            </a:r>
            <a:r>
              <a:rPr lang="sk-SK" b="1" i="1" dirty="0" smtClean="0">
                <a:latin typeface="Comic Sans MS" panose="030F0702030302020204" pitchFamily="66" charset="0"/>
              </a:rPr>
              <a:t>sloveso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i="1" dirty="0" smtClean="0">
                <a:latin typeface="Comic Sans MS" panose="030F0702030302020204" pitchFamily="66" charset="0"/>
              </a:rPr>
              <a:t>napr. Dedko zasadil stromčeky.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slovesno-menný</a:t>
            </a:r>
            <a:r>
              <a:rPr lang="sk-SK" dirty="0" smtClean="0">
                <a:latin typeface="Comic Sans MS" panose="030F0702030302020204" pitchFamily="66" charset="0"/>
              </a:rPr>
              <a:t> – tvorí ho </a:t>
            </a:r>
            <a:r>
              <a:rPr lang="sk-SK" b="1" i="1" dirty="0" smtClean="0">
                <a:latin typeface="Comic Sans MS" panose="030F0702030302020204" pitchFamily="66" charset="0"/>
              </a:rPr>
              <a:t>sloveso byť + podstatné / prídavné meno</a:t>
            </a:r>
            <a:r>
              <a:rPr lang="sk-SK" dirty="0" smtClean="0">
                <a:latin typeface="Comic Sans MS" panose="030F0702030302020204" pitchFamily="66" charset="0"/>
              </a:rPr>
              <a:t>, napr.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1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latin typeface="Comic Sans MS" panose="030F0702030302020204" pitchFamily="66" charset="0"/>
              </a:rPr>
              <a:t>Slovesný prísudok</a:t>
            </a:r>
            <a:endParaRPr lang="sk-SK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tvorí ho sloveso. Môže byť: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jednoduchý slovesný prísudok </a:t>
            </a:r>
            <a:r>
              <a:rPr lang="sk-SK" dirty="0" smtClean="0">
                <a:latin typeface="Comic Sans MS" panose="030F0702030302020204" pitchFamily="66" charset="0"/>
              </a:rPr>
              <a:t>– tvorí ho len </a:t>
            </a:r>
            <a:r>
              <a:rPr lang="sk-SK" b="1" dirty="0" smtClean="0">
                <a:latin typeface="Comic Sans MS" panose="030F0702030302020204" pitchFamily="66" charset="0"/>
              </a:rPr>
              <a:t>jedno plnovýznamové sloveso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i="1" dirty="0" smtClean="0">
                <a:latin typeface="Comic Sans MS" panose="030F0702030302020204" pitchFamily="66" charset="0"/>
              </a:rPr>
              <a:t>napr. Maliar </a:t>
            </a:r>
            <a:r>
              <a:rPr lang="sk-SK" i="1" u="sng" dirty="0" smtClean="0">
                <a:latin typeface="Comic Sans MS" panose="030F0702030302020204" pitchFamily="66" charset="0"/>
              </a:rPr>
              <a:t>maľuje</a:t>
            </a:r>
            <a:r>
              <a:rPr lang="sk-SK" i="1" dirty="0" smtClean="0">
                <a:latin typeface="Comic Sans MS" panose="030F0702030302020204" pitchFamily="66" charset="0"/>
              </a:rPr>
              <a:t> obrazy. Slnko </a:t>
            </a:r>
            <a:r>
              <a:rPr lang="sk-SK" i="1" u="sng" dirty="0" smtClean="0">
                <a:latin typeface="Comic Sans MS" panose="030F0702030302020204" pitchFamily="66" charset="0"/>
              </a:rPr>
              <a:t>svieti</a:t>
            </a:r>
            <a:r>
              <a:rPr lang="sk-SK" i="1" dirty="0" smtClean="0">
                <a:latin typeface="Comic Sans MS" panose="030F0702030302020204" pitchFamily="66" charset="0"/>
              </a:rPr>
              <a:t>. </a:t>
            </a:r>
            <a:r>
              <a:rPr lang="sk-SK" i="1" u="sng" dirty="0" smtClean="0">
                <a:latin typeface="Comic Sans MS" panose="030F0702030302020204" pitchFamily="66" charset="0"/>
              </a:rPr>
              <a:t>Fotografovali</a:t>
            </a:r>
            <a:r>
              <a:rPr lang="sk-SK" i="1" dirty="0" smtClean="0">
                <a:latin typeface="Comic Sans MS" panose="030F0702030302020204" pitchFamily="66" charset="0"/>
              </a:rPr>
              <a:t> Chopok. </a:t>
            </a:r>
            <a:r>
              <a:rPr lang="sk-SK" i="1" u="sng" dirty="0" smtClean="0">
                <a:latin typeface="Comic Sans MS" panose="030F0702030302020204" pitchFamily="66" charset="0"/>
              </a:rPr>
              <a:t>Píšem</a:t>
            </a:r>
            <a:r>
              <a:rPr lang="sk-SK" i="1" dirty="0" smtClean="0">
                <a:latin typeface="Comic Sans MS" panose="030F0702030302020204" pitchFamily="66" charset="0"/>
              </a:rPr>
              <a:t> list.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zložený slovesný prísudok </a:t>
            </a:r>
            <a:r>
              <a:rPr lang="sk-SK" dirty="0" smtClean="0">
                <a:latin typeface="Comic Sans MS" panose="030F0702030302020204" pitchFamily="66" charset="0"/>
              </a:rPr>
              <a:t>– tvorí ho </a:t>
            </a:r>
            <a:r>
              <a:rPr lang="sk-SK" b="1" dirty="0" smtClean="0">
                <a:latin typeface="Comic Sans MS" panose="030F0702030302020204" pitchFamily="66" charset="0"/>
              </a:rPr>
              <a:t>neplnovýznamové sloveso + neurčitok plnovýznamového slovesa</a:t>
            </a:r>
            <a:r>
              <a:rPr lang="sk-SK" dirty="0" smtClean="0">
                <a:latin typeface="Comic Sans MS" panose="030F0702030302020204" pitchFamily="66" charset="0"/>
              </a:rPr>
              <a:t>, napr. </a:t>
            </a:r>
            <a:r>
              <a:rPr lang="sk-SK" i="1" dirty="0" smtClean="0">
                <a:latin typeface="Comic Sans MS" panose="030F0702030302020204" pitchFamily="66" charset="0"/>
              </a:rPr>
              <a:t>Zajtra </a:t>
            </a:r>
            <a:r>
              <a:rPr lang="sk-SK" i="1" u="sng" dirty="0" smtClean="0">
                <a:latin typeface="Comic Sans MS" panose="030F0702030302020204" pitchFamily="66" charset="0"/>
              </a:rPr>
              <a:t>musím prísť</a:t>
            </a:r>
            <a:r>
              <a:rPr lang="sk-SK" i="1" dirty="0" smtClean="0">
                <a:latin typeface="Comic Sans MS" panose="030F0702030302020204" pitchFamily="66" charset="0"/>
              </a:rPr>
              <a:t>. </a:t>
            </a:r>
            <a:r>
              <a:rPr lang="sk-SK" i="1" u="sng" dirty="0" smtClean="0">
                <a:latin typeface="Comic Sans MS" panose="030F0702030302020204" pitchFamily="66" charset="0"/>
              </a:rPr>
              <a:t>Chceme zachrániť </a:t>
            </a:r>
            <a:r>
              <a:rPr lang="sk-SK" i="1" dirty="0" smtClean="0">
                <a:latin typeface="Comic Sans MS" panose="030F0702030302020204" pitchFamily="66" charset="0"/>
              </a:rPr>
              <a:t>lesy. </a:t>
            </a:r>
            <a:r>
              <a:rPr lang="sk-SK" i="1" u="sng" dirty="0" smtClean="0">
                <a:latin typeface="Comic Sans MS" panose="030F0702030302020204" pitchFamily="66" charset="0"/>
              </a:rPr>
              <a:t>Začínam</a:t>
            </a: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i="1" u="sng" dirty="0" smtClean="0">
                <a:latin typeface="Comic Sans MS" panose="030F0702030302020204" pitchFamily="66" charset="0"/>
              </a:rPr>
              <a:t>pracovať</a:t>
            </a:r>
            <a:r>
              <a:rPr lang="sk-SK" i="1" dirty="0" smtClean="0">
                <a:latin typeface="Comic Sans MS" panose="030F0702030302020204" pitchFamily="66" charset="0"/>
              </a:rPr>
              <a:t>. </a:t>
            </a:r>
            <a:r>
              <a:rPr lang="sk-SK" i="1" u="sng" dirty="0" smtClean="0">
                <a:latin typeface="Comic Sans MS" panose="030F0702030302020204" pitchFamily="66" charset="0"/>
              </a:rPr>
              <a:t>Môžu</a:t>
            </a:r>
            <a:r>
              <a:rPr lang="sk-SK" i="1" dirty="0" smtClean="0">
                <a:latin typeface="Comic Sans MS" panose="030F0702030302020204" pitchFamily="66" charset="0"/>
              </a:rPr>
              <a:t> to </a:t>
            </a:r>
            <a:r>
              <a:rPr lang="sk-SK" i="1" u="sng" dirty="0" smtClean="0">
                <a:latin typeface="Comic Sans MS" panose="030F0702030302020204" pitchFamily="66" charset="0"/>
              </a:rPr>
              <a:t>ukončiť</a:t>
            </a:r>
            <a:r>
              <a:rPr lang="sk-SK" i="1" dirty="0" smtClean="0">
                <a:latin typeface="Comic Sans MS" panose="030F0702030302020204" pitchFamily="66" charset="0"/>
              </a:rPr>
              <a:t>?</a:t>
            </a:r>
            <a:endParaRPr lang="sk-SK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27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600" b="1" dirty="0" smtClean="0">
                <a:latin typeface="Comic Sans MS" panose="030F0702030302020204" pitchFamily="66" charset="0"/>
              </a:rPr>
              <a:t>Slovesný prísudok</a:t>
            </a:r>
            <a:endParaRPr lang="sk-SK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Maliar </a:t>
            </a:r>
            <a:r>
              <a:rPr lang="sk-SK" u="sng" dirty="0" smtClean="0">
                <a:latin typeface="Comic Sans MS" panose="030F0702030302020204" pitchFamily="66" charset="0"/>
              </a:rPr>
              <a:t>maľuje</a:t>
            </a:r>
            <a:r>
              <a:rPr lang="sk-SK" dirty="0" smtClean="0">
                <a:latin typeface="Comic Sans MS" panose="030F0702030302020204" pitchFamily="66" charset="0"/>
              </a:rPr>
              <a:t> obrazy. – </a:t>
            </a:r>
            <a:r>
              <a:rPr lang="sk-SK" i="1" dirty="0" smtClean="0">
                <a:latin typeface="Comic Sans MS" panose="030F0702030302020204" pitchFamily="66" charset="0"/>
              </a:rPr>
              <a:t>Čo robí maliar? </a:t>
            </a:r>
            <a:r>
              <a:rPr lang="sk-SK" b="1" i="1" dirty="0" smtClean="0">
                <a:latin typeface="Comic Sans MS" panose="030F0702030302020204" pitchFamily="66" charset="0"/>
              </a:rPr>
              <a:t>Maľuje.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Slnko </a:t>
            </a:r>
            <a:r>
              <a:rPr lang="sk-SK" u="sng" dirty="0" smtClean="0">
                <a:latin typeface="Comic Sans MS" panose="030F0702030302020204" pitchFamily="66" charset="0"/>
              </a:rPr>
              <a:t>svieti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 slnko? </a:t>
            </a:r>
            <a:r>
              <a:rPr lang="sk-SK" b="1" i="1" dirty="0" smtClean="0">
                <a:latin typeface="Comic Sans MS" panose="030F0702030302020204" pitchFamily="66" charset="0"/>
              </a:rPr>
              <a:t>Svieti.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Fotografovali</a:t>
            </a:r>
            <a:r>
              <a:rPr lang="sk-SK" dirty="0" smtClean="0">
                <a:latin typeface="Comic Sans MS" panose="030F0702030302020204" pitchFamily="66" charset="0"/>
              </a:rPr>
              <a:t> Chopok. - </a:t>
            </a:r>
            <a:r>
              <a:rPr lang="sk-SK" i="1" dirty="0" smtClean="0">
                <a:latin typeface="Comic Sans MS" panose="030F0702030302020204" pitchFamily="66" charset="0"/>
              </a:rPr>
              <a:t>Čo robili (oni)? </a:t>
            </a:r>
            <a:r>
              <a:rPr lang="sk-SK" b="1" i="1" dirty="0" smtClean="0">
                <a:latin typeface="Comic Sans MS" panose="030F0702030302020204" pitchFamily="66" charset="0"/>
              </a:rPr>
              <a:t>Fotografovali.</a:t>
            </a:r>
            <a:endParaRPr lang="sk-SK" i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Píšem</a:t>
            </a:r>
            <a:r>
              <a:rPr lang="sk-SK" dirty="0" smtClean="0">
                <a:latin typeface="Comic Sans MS" panose="030F0702030302020204" pitchFamily="66" charset="0"/>
              </a:rPr>
              <a:t> list. – </a:t>
            </a:r>
            <a:r>
              <a:rPr lang="sk-SK" i="1" dirty="0" smtClean="0">
                <a:latin typeface="Comic Sans MS" panose="030F0702030302020204" pitchFamily="66" charset="0"/>
              </a:rPr>
              <a:t>Čo robím (ja)? </a:t>
            </a:r>
            <a:r>
              <a:rPr lang="sk-SK" b="1" i="1" dirty="0" smtClean="0">
                <a:latin typeface="Comic Sans MS" panose="030F0702030302020204" pitchFamily="66" charset="0"/>
              </a:rPr>
              <a:t>Píšem. </a:t>
            </a:r>
            <a:endParaRPr lang="sk-SK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Zajtra </a:t>
            </a:r>
            <a:r>
              <a:rPr lang="sk-SK" u="sng" dirty="0" smtClean="0">
                <a:latin typeface="Comic Sans MS" panose="030F0702030302020204" pitchFamily="66" charset="0"/>
              </a:rPr>
              <a:t>musím prísť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robím (ja)? </a:t>
            </a:r>
            <a:r>
              <a:rPr lang="sk-SK" b="1" i="1" dirty="0" smtClean="0">
                <a:latin typeface="Comic Sans MS" panose="030F0702030302020204" pitchFamily="66" charset="0"/>
              </a:rPr>
              <a:t>Musím prísť.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Chceme zachrániť </a:t>
            </a:r>
            <a:r>
              <a:rPr lang="sk-SK" dirty="0" smtClean="0">
                <a:latin typeface="Comic Sans MS" panose="030F0702030302020204" pitchFamily="66" charset="0"/>
              </a:rPr>
              <a:t>lesy. – </a:t>
            </a:r>
            <a:r>
              <a:rPr lang="sk-SK" i="1" dirty="0" smtClean="0">
                <a:latin typeface="Comic Sans MS" panose="030F0702030302020204" pitchFamily="66" charset="0"/>
              </a:rPr>
              <a:t>Čo robíme (my)? </a:t>
            </a:r>
            <a:r>
              <a:rPr lang="sk-SK" b="1" i="1" dirty="0" smtClean="0">
                <a:latin typeface="Comic Sans MS" panose="030F0702030302020204" pitchFamily="66" charset="0"/>
              </a:rPr>
              <a:t>Chceme zachrániť.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Začínam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pracovať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robím (ja)? </a:t>
            </a:r>
            <a:r>
              <a:rPr lang="sk-SK" b="1" i="1" dirty="0" smtClean="0">
                <a:latin typeface="Comic Sans MS" panose="030F0702030302020204" pitchFamily="66" charset="0"/>
              </a:rPr>
              <a:t>Začínam pracovať.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u="sng" dirty="0" smtClean="0">
                <a:latin typeface="Comic Sans MS" panose="030F0702030302020204" pitchFamily="66" charset="0"/>
              </a:rPr>
              <a:t>Môžu</a:t>
            </a:r>
            <a:r>
              <a:rPr lang="sk-SK" dirty="0" smtClean="0">
                <a:latin typeface="Comic Sans MS" panose="030F0702030302020204" pitchFamily="66" charset="0"/>
              </a:rPr>
              <a:t> to </a:t>
            </a:r>
            <a:r>
              <a:rPr lang="sk-SK" u="sng" dirty="0" smtClean="0">
                <a:latin typeface="Comic Sans MS" panose="030F0702030302020204" pitchFamily="66" charset="0"/>
              </a:rPr>
              <a:t>ukončiť</a:t>
            </a:r>
            <a:r>
              <a:rPr lang="sk-SK" dirty="0" smtClean="0">
                <a:latin typeface="Comic Sans MS" panose="030F0702030302020204" pitchFamily="66" charset="0"/>
              </a:rPr>
              <a:t>? – </a:t>
            </a:r>
            <a:r>
              <a:rPr lang="sk-SK" i="1" dirty="0" smtClean="0">
                <a:latin typeface="Comic Sans MS" panose="030F0702030302020204" pitchFamily="66" charset="0"/>
              </a:rPr>
              <a:t>Čo robia (oni)? </a:t>
            </a:r>
            <a:r>
              <a:rPr lang="sk-SK" b="1" i="1" dirty="0" smtClean="0">
                <a:latin typeface="Comic Sans MS" panose="030F0702030302020204" pitchFamily="66" charset="0"/>
              </a:rPr>
              <a:t>Môžu ukončiť.</a:t>
            </a:r>
          </a:p>
        </p:txBody>
      </p:sp>
    </p:spTree>
    <p:extLst>
      <p:ext uri="{BB962C8B-B14F-4D97-AF65-F5344CB8AC3E}">
        <p14:creationId xmlns:p14="http://schemas.microsoft.com/office/powerpoint/2010/main" xmlns="" val="249270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 smtClean="0">
                <a:latin typeface="Comic Sans MS" panose="030F0702030302020204" pitchFamily="66" charset="0"/>
              </a:rPr>
              <a:t>Slovesno-menný prísudok</a:t>
            </a:r>
            <a:endParaRPr lang="sk-SK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tvorí ho sponové sloveso (byť) + podstatné / prídavné meno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 smtClean="0">
                <a:latin typeface="Comic Sans MS" panose="030F0702030302020204" pitchFamily="66" charset="0"/>
              </a:rPr>
              <a:t>sponové sloveso (byť) + podstatné meno, </a:t>
            </a:r>
            <a:r>
              <a:rPr lang="sk-SK" dirty="0" smtClean="0">
                <a:latin typeface="Comic Sans MS" panose="030F0702030302020204" pitchFamily="66" charset="0"/>
              </a:rPr>
              <a:t>napr. </a:t>
            </a:r>
            <a:r>
              <a:rPr lang="sk-SK" i="1" dirty="0" smtClean="0">
                <a:latin typeface="Comic Sans MS" panose="030F0702030302020204" pitchFamily="66" charset="0"/>
              </a:rPr>
              <a:t>Otec </a:t>
            </a:r>
            <a:r>
              <a:rPr lang="sk-SK" i="1" u="sng" dirty="0" smtClean="0">
                <a:latin typeface="Comic Sans MS" panose="030F0702030302020204" pitchFamily="66" charset="0"/>
              </a:rPr>
              <a:t>je pilot</a:t>
            </a:r>
            <a:r>
              <a:rPr lang="sk-SK" i="1" dirty="0" smtClean="0">
                <a:latin typeface="Comic Sans MS" panose="030F0702030302020204" pitchFamily="66" charset="0"/>
              </a:rPr>
              <a:t>. Ona </a:t>
            </a:r>
            <a:r>
              <a:rPr lang="sk-SK" i="1" u="sng" dirty="0" smtClean="0">
                <a:latin typeface="Comic Sans MS" panose="030F0702030302020204" pitchFamily="66" charset="0"/>
              </a:rPr>
              <a:t>je lekárka</a:t>
            </a:r>
            <a:r>
              <a:rPr lang="sk-SK" i="1" dirty="0" smtClean="0">
                <a:latin typeface="Comic Sans MS" panose="030F0702030302020204" pitchFamily="66" charset="0"/>
              </a:rPr>
              <a:t>. My </a:t>
            </a:r>
            <a:r>
              <a:rPr lang="sk-SK" i="1" u="sng" dirty="0" smtClean="0">
                <a:latin typeface="Comic Sans MS" panose="030F0702030302020204" pitchFamily="66" charset="0"/>
              </a:rPr>
              <a:t>sme študenti</a:t>
            </a:r>
            <a:r>
              <a:rPr lang="sk-SK" i="1" dirty="0" smtClean="0">
                <a:latin typeface="Comic Sans MS" panose="030F0702030302020204" pitchFamily="66" charset="0"/>
              </a:rPr>
              <a:t>. On </a:t>
            </a:r>
            <a:r>
              <a:rPr lang="sk-SK" i="1" u="sng" dirty="0" smtClean="0">
                <a:latin typeface="Comic Sans MS" panose="030F0702030302020204" pitchFamily="66" charset="0"/>
              </a:rPr>
              <a:t>je učiteľ</a:t>
            </a:r>
            <a:r>
              <a:rPr lang="sk-SK" i="1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2. sponové sloveso (byť) + prídavné meno, </a:t>
            </a:r>
            <a:r>
              <a:rPr lang="sk-SK" dirty="0" smtClean="0">
                <a:latin typeface="Comic Sans MS" panose="030F0702030302020204" pitchFamily="66" charset="0"/>
              </a:rPr>
              <a:t>napr. </a:t>
            </a:r>
            <a:r>
              <a:rPr lang="sk-SK" i="1" dirty="0" smtClean="0">
                <a:latin typeface="Comic Sans MS" panose="030F0702030302020204" pitchFamily="66" charset="0"/>
              </a:rPr>
              <a:t>Peter </a:t>
            </a:r>
            <a:r>
              <a:rPr lang="sk-SK" i="1" u="sng" dirty="0" smtClean="0">
                <a:latin typeface="Comic Sans MS" panose="030F0702030302020204" pitchFamily="66" charset="0"/>
              </a:rPr>
              <a:t>je naučený.</a:t>
            </a:r>
            <a:r>
              <a:rPr lang="sk-SK" i="1" dirty="0" smtClean="0">
                <a:latin typeface="Comic Sans MS" panose="030F0702030302020204" pitchFamily="66" charset="0"/>
              </a:rPr>
              <a:t> Spolužiak </a:t>
            </a:r>
            <a:r>
              <a:rPr lang="sk-SK" i="1" u="sng" dirty="0" smtClean="0">
                <a:latin typeface="Comic Sans MS" panose="030F0702030302020204" pitchFamily="66" charset="0"/>
              </a:rPr>
              <a:t>je nesústredený</a:t>
            </a:r>
            <a:r>
              <a:rPr lang="sk-SK" i="1" dirty="0" smtClean="0">
                <a:latin typeface="Comic Sans MS" panose="030F0702030302020204" pitchFamily="66" charset="0"/>
              </a:rPr>
              <a:t>. My </a:t>
            </a:r>
            <a:r>
              <a:rPr lang="sk-SK" i="1" u="sng" dirty="0" smtClean="0">
                <a:latin typeface="Comic Sans MS" panose="030F0702030302020204" pitchFamily="66" charset="0"/>
              </a:rPr>
              <a:t>sme unavení</a:t>
            </a:r>
            <a:r>
              <a:rPr lang="sk-SK" i="1" dirty="0" smtClean="0">
                <a:latin typeface="Comic Sans MS" panose="030F0702030302020204" pitchFamily="66" charset="0"/>
              </a:rPr>
              <a:t>. Marta </a:t>
            </a:r>
            <a:r>
              <a:rPr lang="sk-SK" i="1" u="sng" dirty="0" smtClean="0">
                <a:latin typeface="Comic Sans MS" panose="030F0702030302020204" pitchFamily="66" charset="0"/>
              </a:rPr>
              <a:t>je mĺkva</a:t>
            </a:r>
            <a:r>
              <a:rPr lang="sk-SK" i="1" dirty="0" smtClean="0">
                <a:latin typeface="Comic Sans MS" panose="030F0702030302020204" pitchFamily="66" charset="0"/>
              </a:rPr>
              <a:t>. </a:t>
            </a:r>
            <a:endParaRPr lang="sk-SK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38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 smtClean="0">
                <a:latin typeface="Comic Sans MS" panose="030F0702030302020204" pitchFamily="66" charset="0"/>
              </a:rPr>
              <a:t>Slovesno-menný prísudok</a:t>
            </a:r>
            <a:endParaRPr lang="sk-SK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Otec </a:t>
            </a:r>
            <a:r>
              <a:rPr lang="sk-SK" u="sng" dirty="0" smtClean="0">
                <a:latin typeface="Comic Sans MS" panose="030F0702030302020204" pitchFamily="66" charset="0"/>
              </a:rPr>
              <a:t>je pilot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 otec? </a:t>
            </a:r>
            <a:r>
              <a:rPr lang="sk-SK" b="1" i="1" dirty="0" smtClean="0">
                <a:latin typeface="Comic Sans MS" panose="030F0702030302020204" pitchFamily="66" charset="0"/>
              </a:rPr>
              <a:t>Je pilot.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Ona </a:t>
            </a:r>
            <a:r>
              <a:rPr lang="sk-SK" u="sng" dirty="0" smtClean="0">
                <a:latin typeface="Comic Sans MS" panose="030F0702030302020204" pitchFamily="66" charset="0"/>
              </a:rPr>
              <a:t>je lekárka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 ona? </a:t>
            </a:r>
            <a:r>
              <a:rPr lang="sk-SK" b="1" i="1" dirty="0" smtClean="0">
                <a:latin typeface="Comic Sans MS" panose="030F0702030302020204" pitchFamily="66" charset="0"/>
              </a:rPr>
              <a:t>Je lekárka.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My </a:t>
            </a:r>
            <a:r>
              <a:rPr lang="sk-SK" u="sng" dirty="0" smtClean="0">
                <a:latin typeface="Comic Sans MS" panose="030F0702030302020204" pitchFamily="66" charset="0"/>
              </a:rPr>
              <a:t>sme študenti</a:t>
            </a:r>
            <a:r>
              <a:rPr lang="sk-SK" dirty="0" smtClean="0">
                <a:latin typeface="Comic Sans MS" panose="030F0702030302020204" pitchFamily="66" charset="0"/>
              </a:rPr>
              <a:t>. - </a:t>
            </a:r>
            <a:r>
              <a:rPr lang="sk-SK" i="1" dirty="0" smtClean="0">
                <a:latin typeface="Comic Sans MS" panose="030F0702030302020204" pitchFamily="66" charset="0"/>
              </a:rPr>
              <a:t>Čo robíme my? </a:t>
            </a:r>
            <a:r>
              <a:rPr lang="sk-SK" b="1" i="1" dirty="0" smtClean="0">
                <a:latin typeface="Comic Sans MS" panose="030F0702030302020204" pitchFamily="66" charset="0"/>
              </a:rPr>
              <a:t>Sme študenti.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On </a:t>
            </a:r>
            <a:r>
              <a:rPr lang="sk-SK" u="sng" dirty="0" smtClean="0">
                <a:latin typeface="Comic Sans MS" panose="030F0702030302020204" pitchFamily="66" charset="0"/>
              </a:rPr>
              <a:t>je učiteľ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Čo robí on? </a:t>
            </a:r>
            <a:r>
              <a:rPr lang="sk-SK" b="1" i="1" dirty="0" smtClean="0">
                <a:latin typeface="Comic Sans MS" panose="030F0702030302020204" pitchFamily="66" charset="0"/>
              </a:rPr>
              <a:t>Je učiteľ.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Peter </a:t>
            </a:r>
            <a:r>
              <a:rPr lang="sk-SK" u="sng" dirty="0" smtClean="0">
                <a:latin typeface="Comic Sans MS" panose="030F0702030302020204" pitchFamily="66" charset="0"/>
              </a:rPr>
              <a:t>je naučený.</a:t>
            </a:r>
            <a:r>
              <a:rPr lang="sk-SK" dirty="0" smtClean="0">
                <a:latin typeface="Comic Sans MS" panose="030F0702030302020204" pitchFamily="66" charset="0"/>
              </a:rPr>
              <a:t> – </a:t>
            </a:r>
            <a:r>
              <a:rPr lang="sk-SK" i="1" dirty="0" smtClean="0">
                <a:latin typeface="Comic Sans MS" panose="030F0702030302020204" pitchFamily="66" charset="0"/>
              </a:rPr>
              <a:t>Aký je Peter? </a:t>
            </a:r>
            <a:r>
              <a:rPr lang="sk-SK" b="1" i="1" dirty="0" smtClean="0">
                <a:latin typeface="Comic Sans MS" panose="030F0702030302020204" pitchFamily="66" charset="0"/>
              </a:rPr>
              <a:t>Je naučený.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Spolužiak </a:t>
            </a:r>
            <a:r>
              <a:rPr lang="sk-SK" u="sng" dirty="0" smtClean="0">
                <a:latin typeface="Comic Sans MS" panose="030F0702030302020204" pitchFamily="66" charset="0"/>
              </a:rPr>
              <a:t>je nesústredený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Aký je spolužiak? </a:t>
            </a:r>
            <a:r>
              <a:rPr lang="sk-SK" b="1" i="1" dirty="0" smtClean="0">
                <a:latin typeface="Comic Sans MS" panose="030F0702030302020204" pitchFamily="66" charset="0"/>
              </a:rPr>
              <a:t>Je nesústredený.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My </a:t>
            </a:r>
            <a:r>
              <a:rPr lang="sk-SK" u="sng" dirty="0" smtClean="0">
                <a:latin typeface="Comic Sans MS" panose="030F0702030302020204" pitchFamily="66" charset="0"/>
              </a:rPr>
              <a:t>sme unavení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Akí sme my? </a:t>
            </a:r>
            <a:r>
              <a:rPr lang="sk-SK" b="1" i="1" dirty="0" smtClean="0">
                <a:latin typeface="Comic Sans MS" panose="030F0702030302020204" pitchFamily="66" charset="0"/>
              </a:rPr>
              <a:t>Sme unavený.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Marta </a:t>
            </a:r>
            <a:r>
              <a:rPr lang="sk-SK" u="sng" dirty="0" smtClean="0">
                <a:latin typeface="Comic Sans MS" panose="030F0702030302020204" pitchFamily="66" charset="0"/>
              </a:rPr>
              <a:t>je mĺkva</a:t>
            </a:r>
            <a:r>
              <a:rPr lang="sk-SK" dirty="0" smtClean="0">
                <a:latin typeface="Comic Sans MS" panose="030F0702030302020204" pitchFamily="66" charset="0"/>
              </a:rPr>
              <a:t>. – </a:t>
            </a:r>
            <a:r>
              <a:rPr lang="sk-SK" i="1" dirty="0" smtClean="0">
                <a:latin typeface="Comic Sans MS" panose="030F0702030302020204" pitchFamily="66" charset="0"/>
              </a:rPr>
              <a:t>Aká je Marta? </a:t>
            </a:r>
            <a:r>
              <a:rPr lang="sk-SK" b="1" i="1" dirty="0" smtClean="0">
                <a:latin typeface="Comic Sans MS" panose="030F0702030302020204" pitchFamily="66" charset="0"/>
              </a:rPr>
              <a:t>Je mĺkva. </a:t>
            </a:r>
          </a:p>
        </p:txBody>
      </p:sp>
    </p:spTree>
    <p:extLst>
      <p:ext uri="{BB962C8B-B14F-4D97-AF65-F5344CB8AC3E}">
        <p14:creationId xmlns:p14="http://schemas.microsoft.com/office/powerpoint/2010/main" xmlns="" val="6923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Zhoda prísudku s podmetom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933481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zhoda v osobe</a:t>
            </a:r>
          </a:p>
          <a:p>
            <a:pPr lvl="2" algn="just">
              <a:lnSpc>
                <a:spcPct val="150000"/>
              </a:lnSpc>
              <a:buFontTx/>
              <a:buChar char="-"/>
            </a:pPr>
            <a:r>
              <a:rPr lang="sk-SK" sz="2600" dirty="0" smtClean="0">
                <a:latin typeface="Comic Sans MS" panose="030F0702030302020204" pitchFamily="66" charset="0"/>
              </a:rPr>
              <a:t>Ja sa teším. (1. osoba)</a:t>
            </a:r>
          </a:p>
          <a:p>
            <a:pPr lvl="2" algn="just">
              <a:lnSpc>
                <a:spcPct val="150000"/>
              </a:lnSpc>
              <a:buFontTx/>
              <a:buChar char="-"/>
            </a:pPr>
            <a:r>
              <a:rPr lang="sk-SK" sz="2600" dirty="0" smtClean="0">
                <a:latin typeface="Comic Sans MS" panose="030F0702030302020204" pitchFamily="66" charset="0"/>
              </a:rPr>
              <a:t>Chlapec písal. (on písal - 3. osoba)</a:t>
            </a:r>
          </a:p>
          <a:p>
            <a:pPr lvl="2" algn="just">
              <a:lnSpc>
                <a:spcPct val="150000"/>
              </a:lnSpc>
              <a:buFontTx/>
              <a:buChar char="-"/>
            </a:pPr>
            <a:r>
              <a:rPr lang="sk-SK" sz="2600" dirty="0" smtClean="0">
                <a:latin typeface="Comic Sans MS" panose="030F0702030302020204" pitchFamily="66" charset="0"/>
              </a:rPr>
              <a:t>Výletníci sa vrátili. (oni sa vrátili – 3. osoba)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b="1" dirty="0" smtClean="0">
                <a:latin typeface="Comic Sans MS" panose="030F0702030302020204" pitchFamily="66" charset="0"/>
              </a:rPr>
              <a:t>zhoda v čísle</a:t>
            </a:r>
          </a:p>
          <a:p>
            <a:pPr lvl="2" algn="just">
              <a:lnSpc>
                <a:spcPct val="150000"/>
              </a:lnSpc>
              <a:buFontTx/>
              <a:buChar char="-"/>
            </a:pPr>
            <a:r>
              <a:rPr lang="sk-SK" sz="2600" dirty="0" smtClean="0">
                <a:latin typeface="Comic Sans MS" panose="030F0702030302020204" pitchFamily="66" charset="0"/>
              </a:rPr>
              <a:t>Adam nepríde. (jednotné číslo)</a:t>
            </a:r>
          </a:p>
          <a:p>
            <a:pPr lvl="2" algn="just">
              <a:lnSpc>
                <a:spcPct val="150000"/>
              </a:lnSpc>
              <a:buFontTx/>
              <a:buChar char="-"/>
            </a:pPr>
            <a:r>
              <a:rPr lang="sk-SK" sz="2600" dirty="0" smtClean="0">
                <a:latin typeface="Comic Sans MS" panose="030F0702030302020204" pitchFamily="66" charset="0"/>
              </a:rPr>
              <a:t>Rodičia už odišli. (množné číslo)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Viacnásobný podmet – zhoda záleží na poradí: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podmet, prísudok: Samo a Adam píšu.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prísudok, podmet: Píše Samo aj Adam.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32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Zhoda prísudku s podmetom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6394" y="1518834"/>
            <a:ext cx="10377406" cy="4658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3. zhoda v rode </a:t>
            </a:r>
            <a:r>
              <a:rPr lang="sk-SK" dirty="0" smtClean="0">
                <a:latin typeface="Comic Sans MS" panose="030F0702030302020204" pitchFamily="66" charset="0"/>
              </a:rPr>
              <a:t>– majú ju slovesno-menné prísudky (A) a slovesné prísudky so slovesom v minulom čase (B), príp. podmieňovacom spôsobe.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>
                <a:latin typeface="Comic Sans MS" panose="030F0702030302020204" pitchFamily="66" charset="0"/>
              </a:rPr>
              <a:t>Obed bol uvarený. Marek bol úplná sirota.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sk-SK" dirty="0" smtClean="0">
                <a:latin typeface="Comic Sans MS" panose="030F0702030302020204" pitchFamily="66" charset="0"/>
              </a:rPr>
              <a:t>Peter zmeškal vlak. Erika neprišla. Dieťa plakalo. Peter by      ma nesklamal.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927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767</Words>
  <Application>Microsoft Office PowerPoint</Application>
  <PresentationFormat>Vlastná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Prísudok</vt:lpstr>
      <vt:lpstr>Prísudok</vt:lpstr>
      <vt:lpstr>Prísudok</vt:lpstr>
      <vt:lpstr>Slovesný prísudok</vt:lpstr>
      <vt:lpstr>Slovesný prísudok</vt:lpstr>
      <vt:lpstr>Slovesno-menný prísudok</vt:lpstr>
      <vt:lpstr>Slovesno-menný prísudok</vt:lpstr>
      <vt:lpstr>Zhoda prísudku s podmetom</vt:lpstr>
      <vt:lpstr>Zhoda prísudku s podmetom</vt:lpstr>
      <vt:lpstr>Nájdi vo vete prísudok a urč jeho druh. </vt:lpstr>
      <vt:lpstr>Nájdi vo vete podmet a prísudok a urč ich druh.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Prísudok</dc:title>
  <dc:creator>ziak</dc:creator>
  <cp:lastModifiedBy>Anna</cp:lastModifiedBy>
  <cp:revision>44</cp:revision>
  <dcterms:created xsi:type="dcterms:W3CDTF">2020-04-21T20:10:48Z</dcterms:created>
  <dcterms:modified xsi:type="dcterms:W3CDTF">2020-05-11T06:04:39Z</dcterms:modified>
</cp:coreProperties>
</file>