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4" d="100"/>
          <a:sy n="114" d="100"/>
        </p:scale>
        <p:origin x="-918" y="-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A1437-BED2-40FF-AB6D-D8AE89068FBC}" type="datetimeFigureOut">
              <a:rPr lang="sk-SK" smtClean="0"/>
              <a:t>7. 5. 2019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F736-36B4-4F58-83BC-84EB3E8EE1D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64596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A1437-BED2-40FF-AB6D-D8AE89068FBC}" type="datetimeFigureOut">
              <a:rPr lang="sk-SK" smtClean="0"/>
              <a:t>7. 5. 2019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F736-36B4-4F58-83BC-84EB3E8EE1D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89068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A1437-BED2-40FF-AB6D-D8AE89068FBC}" type="datetimeFigureOut">
              <a:rPr lang="sk-SK" smtClean="0"/>
              <a:t>7. 5. 2019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F736-36B4-4F58-83BC-84EB3E8EE1D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42869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A1437-BED2-40FF-AB6D-D8AE89068FBC}" type="datetimeFigureOut">
              <a:rPr lang="sk-SK" smtClean="0"/>
              <a:t>7. 5. 2019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F736-36B4-4F58-83BC-84EB3E8EE1D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6661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A1437-BED2-40FF-AB6D-D8AE89068FBC}" type="datetimeFigureOut">
              <a:rPr lang="sk-SK" smtClean="0"/>
              <a:t>7. 5. 2019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F736-36B4-4F58-83BC-84EB3E8EE1D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09703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A1437-BED2-40FF-AB6D-D8AE89068FBC}" type="datetimeFigureOut">
              <a:rPr lang="sk-SK" smtClean="0"/>
              <a:t>7. 5. 2019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F736-36B4-4F58-83BC-84EB3E8EE1D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87714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A1437-BED2-40FF-AB6D-D8AE89068FBC}" type="datetimeFigureOut">
              <a:rPr lang="sk-SK" smtClean="0"/>
              <a:t>7. 5. 2019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F736-36B4-4F58-83BC-84EB3E8EE1D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41452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A1437-BED2-40FF-AB6D-D8AE89068FBC}" type="datetimeFigureOut">
              <a:rPr lang="sk-SK" smtClean="0"/>
              <a:t>7. 5. 2019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F736-36B4-4F58-83BC-84EB3E8EE1D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86856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A1437-BED2-40FF-AB6D-D8AE89068FBC}" type="datetimeFigureOut">
              <a:rPr lang="sk-SK" smtClean="0"/>
              <a:t>7. 5. 2019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F736-36B4-4F58-83BC-84EB3E8EE1D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5175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A1437-BED2-40FF-AB6D-D8AE89068FBC}" type="datetimeFigureOut">
              <a:rPr lang="sk-SK" smtClean="0"/>
              <a:t>7. 5. 2019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F736-36B4-4F58-83BC-84EB3E8EE1D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51815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A1437-BED2-40FF-AB6D-D8AE89068FBC}" type="datetimeFigureOut">
              <a:rPr lang="sk-SK" smtClean="0"/>
              <a:t>7. 5. 2019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F736-36B4-4F58-83BC-84EB3E8EE1D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27952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A1437-BED2-40FF-AB6D-D8AE89068FBC}" type="datetimeFigureOut">
              <a:rPr lang="sk-SK" smtClean="0"/>
              <a:t>7. 5. 2019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B1F736-36B4-4F58-83BC-84EB3E8EE1D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19964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11" Type="http://schemas.openxmlformats.org/officeDocument/2006/relationships/image" Target="../media/image34.png"/><Relationship Id="rId5" Type="http://schemas.openxmlformats.org/officeDocument/2006/relationships/image" Target="../media/image28.jpeg"/><Relationship Id="rId10" Type="http://schemas.openxmlformats.org/officeDocument/2006/relationships/image" Target="../media/image33.pn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-1476672" y="1700808"/>
            <a:ext cx="7772400" cy="1470025"/>
          </a:xfrm>
        </p:spPr>
        <p:txBody>
          <a:bodyPr>
            <a:noAutofit/>
          </a:bodyPr>
          <a:lstStyle/>
          <a:p>
            <a:r>
              <a:rPr lang="sk-SK" sz="7200" dirty="0" smtClean="0">
                <a:latin typeface="Comic Sans MS" pitchFamily="66" charset="0"/>
              </a:rPr>
              <a:t>Pamiatky</a:t>
            </a:r>
            <a:endParaRPr lang="sk-SK" sz="7200" dirty="0">
              <a:latin typeface="Comic Sans MS" pitchFamily="66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211960" y="6381328"/>
            <a:ext cx="4784576" cy="334888"/>
          </a:xfrm>
        </p:spPr>
        <p:txBody>
          <a:bodyPr>
            <a:normAutofit lnSpcReduction="10000"/>
          </a:bodyPr>
          <a:lstStyle/>
          <a:p>
            <a:r>
              <a:rPr lang="sk-SK" sz="1600" dirty="0" smtClean="0"/>
              <a:t>Mgr. Michaela </a:t>
            </a:r>
            <a:r>
              <a:rPr lang="sk-SK" sz="1600" dirty="0" err="1" smtClean="0"/>
              <a:t>Ďurkáčová</a:t>
            </a:r>
            <a:endParaRPr lang="sk-SK" sz="1600" dirty="0"/>
          </a:p>
        </p:txBody>
      </p:sp>
      <p:pic>
        <p:nvPicPr>
          <p:cNvPr id="1026" name="Picture 2" descr="VÃ½sledok vyhÄ¾adÃ¡vania obrÃ¡zkov pre dopyt logo unes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-457200"/>
            <a:ext cx="786765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0941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95536" y="764704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k-SK" b="1" dirty="0" smtClean="0">
                <a:latin typeface="Comic Sans MS" pitchFamily="66" charset="0"/>
              </a:rPr>
              <a:t>Slovensko – UNESCO kultúrne pamiatky</a:t>
            </a:r>
          </a:p>
          <a:p>
            <a:pPr marL="0" indent="0">
              <a:buNone/>
            </a:pPr>
            <a:r>
              <a:rPr lang="sk-SK" dirty="0" smtClean="0">
                <a:latin typeface="Comic Sans MS" pitchFamily="66" charset="0"/>
              </a:rPr>
              <a:t>Spišský hrad</a:t>
            </a:r>
          </a:p>
          <a:p>
            <a:pPr marL="0" indent="0">
              <a:buNone/>
            </a:pPr>
            <a:r>
              <a:rPr lang="sk-SK" dirty="0" err="1" smtClean="0">
                <a:latin typeface="Comic Sans MS" pitchFamily="66" charset="0"/>
              </a:rPr>
              <a:t>Vlkolínec</a:t>
            </a:r>
            <a:r>
              <a:rPr lang="sk-SK" dirty="0" smtClean="0">
                <a:latin typeface="Comic Sans MS" pitchFamily="66" charset="0"/>
              </a:rPr>
              <a:t> </a:t>
            </a:r>
          </a:p>
          <a:p>
            <a:pPr marL="0" indent="0">
              <a:buNone/>
            </a:pPr>
            <a:r>
              <a:rPr lang="sk-SK" dirty="0" smtClean="0">
                <a:latin typeface="Comic Sans MS" pitchFamily="66" charset="0"/>
              </a:rPr>
              <a:t>Banská Štiavnica</a:t>
            </a:r>
          </a:p>
          <a:p>
            <a:pPr marL="0" indent="0">
              <a:buNone/>
            </a:pPr>
            <a:r>
              <a:rPr lang="sk-SK" dirty="0" smtClean="0">
                <a:latin typeface="Comic Sans MS" pitchFamily="66" charset="0"/>
              </a:rPr>
              <a:t>Bardejov</a:t>
            </a:r>
          </a:p>
          <a:p>
            <a:pPr marL="0" indent="0">
              <a:buNone/>
            </a:pPr>
            <a:r>
              <a:rPr lang="sk-SK" dirty="0" smtClean="0">
                <a:latin typeface="Comic Sans MS" pitchFamily="66" charset="0"/>
              </a:rPr>
              <a:t>Drevené kostoly v </a:t>
            </a:r>
            <a:r>
              <a:rPr lang="sk-SK" dirty="0" err="1" smtClean="0">
                <a:latin typeface="Comic Sans MS" pitchFamily="66" charset="0"/>
              </a:rPr>
              <a:t>Ladomírovej</a:t>
            </a:r>
            <a:r>
              <a:rPr lang="sk-SK" dirty="0" smtClean="0">
                <a:latin typeface="Comic Sans MS" pitchFamily="66" charset="0"/>
              </a:rPr>
              <a:t>, Kežmarku, Hronseku ...</a:t>
            </a:r>
          </a:p>
          <a:p>
            <a:pPr marL="0" indent="0">
              <a:buNone/>
            </a:pPr>
            <a:r>
              <a:rPr lang="sk-SK" dirty="0" smtClean="0">
                <a:latin typeface="Comic Sans MS" pitchFamily="66" charset="0"/>
              </a:rPr>
              <a:t>Levoča</a:t>
            </a:r>
            <a:endParaRPr lang="sk-SK" dirty="0">
              <a:latin typeface="Comic Sans MS" pitchFamily="66" charset="0"/>
            </a:endParaRPr>
          </a:p>
        </p:txBody>
      </p:sp>
      <p:pic>
        <p:nvPicPr>
          <p:cNvPr id="9218" name="Picture 2" descr="VÃ½sledok vyhÄ¾adÃ¡vania obrÃ¡zkov pre dopyt spiÅ¡skÃ½ hr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19654"/>
            <a:ext cx="8886614" cy="403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VÃ½sledok vyhÄ¾adÃ¡vania obrÃ¡zkov pre dopyt vlkolÃ­ne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3226"/>
            <a:ext cx="8352928" cy="575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SÃºvisiaci obrÃ¡zo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22" y="201722"/>
            <a:ext cx="9001139" cy="6000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VÃ½sledok vyhÄ¾adÃ¡vania obrÃ¡zkov pre dopyt bardejov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67"/>
          <a:stretch/>
        </p:blipFill>
        <p:spPr bwMode="auto">
          <a:xfrm>
            <a:off x="-87331" y="2281180"/>
            <a:ext cx="9174645" cy="380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2" name="Picture 16" descr="VÃ½sledok vyhÄ¾adÃ¡vania obrÃ¡zkov pre dopyt drevenÃ½ kostolÃ­k v ladomÃ­rovej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16" y="251379"/>
            <a:ext cx="8540352" cy="64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4" name="Picture 18" descr="VÃ½sledok vyhÄ¾adÃ¡vania obrÃ¡zkov pre dopyt drevenÃ½ kostolÃ­k v keÅ¾marku unesc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87" y="458316"/>
            <a:ext cx="8609519" cy="5744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6" name="Picture 20" descr="VÃ½sledok vyhÄ¾adÃ¡vania obrÃ¡zkov pre dopyt drevenÃ½ kostolÃ­k v hronseku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9" y="748113"/>
            <a:ext cx="8208912" cy="5454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8" name="Picture 22" descr="SÃºvisiaci obrÃ¡zok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6" y="455872"/>
            <a:ext cx="9048750" cy="603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910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92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23528" y="476672"/>
            <a:ext cx="8280920" cy="5472608"/>
          </a:xfrm>
        </p:spPr>
        <p:txBody>
          <a:bodyPr/>
          <a:lstStyle/>
          <a:p>
            <a:pPr marL="0" indent="0">
              <a:buNone/>
            </a:pPr>
            <a:r>
              <a:rPr lang="sk-SK" b="1" dirty="0" smtClean="0">
                <a:latin typeface="Comic Sans MS" pitchFamily="66" charset="0"/>
              </a:rPr>
              <a:t>Slovensko UNESCO </a:t>
            </a:r>
            <a:r>
              <a:rPr lang="sk-SK" dirty="0" smtClean="0">
                <a:latin typeface="Comic Sans MS" pitchFamily="66" charset="0"/>
              </a:rPr>
              <a:t>prírodné pamiatky</a:t>
            </a:r>
          </a:p>
          <a:p>
            <a:pPr marL="0" indent="0">
              <a:buNone/>
            </a:pPr>
            <a:endParaRPr lang="sk-SK" dirty="0" smtClean="0">
              <a:latin typeface="Comic Sans MS" pitchFamily="66" charset="0"/>
            </a:endParaRPr>
          </a:p>
          <a:p>
            <a:pPr>
              <a:buFontTx/>
              <a:buChar char="-"/>
            </a:pPr>
            <a:r>
              <a:rPr lang="sk-SK" b="1" dirty="0" smtClean="0">
                <a:latin typeface="Comic Sans MS" pitchFamily="66" charset="0"/>
              </a:rPr>
              <a:t>Bukové </a:t>
            </a:r>
            <a:r>
              <a:rPr lang="sk-SK" b="1" dirty="0">
                <a:latin typeface="Comic Sans MS" pitchFamily="66" charset="0"/>
              </a:rPr>
              <a:t>pralesy </a:t>
            </a:r>
            <a:r>
              <a:rPr lang="sk-SK" dirty="0">
                <a:latin typeface="Comic Sans MS" pitchFamily="66" charset="0"/>
              </a:rPr>
              <a:t>Karpát v Národnom parku </a:t>
            </a:r>
            <a:r>
              <a:rPr lang="sk-SK" dirty="0" err="1">
                <a:latin typeface="Comic Sans MS" pitchFamily="66" charset="0"/>
              </a:rPr>
              <a:t>Poloniny</a:t>
            </a:r>
            <a:r>
              <a:rPr lang="sk-SK" dirty="0">
                <a:latin typeface="Comic Sans MS" pitchFamily="66" charset="0"/>
              </a:rPr>
              <a:t> a Vihorlat v Chránenej krajinnej oblasti </a:t>
            </a:r>
            <a:r>
              <a:rPr lang="sk-SK" dirty="0" smtClean="0">
                <a:latin typeface="Comic Sans MS" pitchFamily="66" charset="0"/>
              </a:rPr>
              <a:t>Vihorlat</a:t>
            </a:r>
          </a:p>
          <a:p>
            <a:pPr>
              <a:buFontTx/>
              <a:buChar char="-"/>
            </a:pPr>
            <a:r>
              <a:rPr lang="sk-SK" b="1" dirty="0">
                <a:latin typeface="Comic Sans MS" pitchFamily="66" charset="0"/>
              </a:rPr>
              <a:t>Jaskyne a priepasti Slovenského </a:t>
            </a:r>
            <a:r>
              <a:rPr lang="sk-SK" b="1" dirty="0" smtClean="0">
                <a:latin typeface="Comic Sans MS" pitchFamily="66" charset="0"/>
              </a:rPr>
              <a:t>krasu</a:t>
            </a:r>
          </a:p>
          <a:p>
            <a:pPr>
              <a:buFontTx/>
              <a:buChar char="-"/>
            </a:pPr>
            <a:r>
              <a:rPr lang="sk-SK" b="1" dirty="0" err="1" smtClean="0">
                <a:latin typeface="Comic Sans MS" pitchFamily="66" charset="0"/>
              </a:rPr>
              <a:t>Ochtinská</a:t>
            </a:r>
            <a:r>
              <a:rPr lang="sk-SK" b="1" dirty="0" smtClean="0">
                <a:latin typeface="Comic Sans MS" pitchFamily="66" charset="0"/>
              </a:rPr>
              <a:t> aragonitová jaskyňa</a:t>
            </a:r>
          </a:p>
          <a:p>
            <a:pPr>
              <a:buFontTx/>
              <a:buChar char="-"/>
            </a:pPr>
            <a:r>
              <a:rPr lang="sk-SK" b="1" dirty="0" smtClean="0">
                <a:latin typeface="Comic Sans MS" pitchFamily="66" charset="0"/>
              </a:rPr>
              <a:t>Dobšinská ľadová jaskyňa</a:t>
            </a:r>
          </a:p>
          <a:p>
            <a:pPr>
              <a:buFontTx/>
              <a:buChar char="-"/>
            </a:pPr>
            <a:r>
              <a:rPr lang="sk-SK" b="1" dirty="0" smtClean="0">
                <a:latin typeface="Comic Sans MS" pitchFamily="66" charset="0"/>
              </a:rPr>
              <a:t>Domica </a:t>
            </a:r>
            <a:endParaRPr lang="sk-SK" b="1" dirty="0">
              <a:latin typeface="Comic Sans MS" pitchFamily="66" charset="0"/>
            </a:endParaRPr>
          </a:p>
        </p:txBody>
      </p:sp>
      <p:pic>
        <p:nvPicPr>
          <p:cNvPr id="10242" name="Picture 2" descr="VÃ½sledok vyhÄ¾adÃ¡vania obrÃ¡zkov pre dopyt kyjovskÃ½ pra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12389"/>
            <a:ext cx="8136904" cy="4577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VÃ½sledok vyhÄ¾adÃ¡vania obrÃ¡zkov pre dopyt slovenskÃ½ kr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85" y="438919"/>
            <a:ext cx="8111555" cy="535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SÃºvisiaci obrÃ¡zo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82" y="233839"/>
            <a:ext cx="8640960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VÃ½sledok vyhÄ¾adÃ¡vania obrÃ¡zkov pre dopyt dobÅ¡inskÃ¡ Ä¾adovÃ¡ jaskyÅ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83" y="233839"/>
            <a:ext cx="7944210" cy="620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SÃºvisiaci obrÃ¡zo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18" y="810274"/>
            <a:ext cx="8424936" cy="505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75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VÃ½sledok vyhÄ¾adÃ¡vania obrÃ¡zkov pre dopyt unes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132856"/>
            <a:ext cx="3312368" cy="3312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1907704" y="1124744"/>
            <a:ext cx="5753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600" dirty="0" smtClean="0">
                <a:latin typeface="Comic Sans MS" pitchFamily="66" charset="0"/>
              </a:rPr>
              <a:t>Ďakujem za pozornosť :D </a:t>
            </a:r>
            <a:endParaRPr lang="sk-SK" sz="36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81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39552" y="1124744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4000" dirty="0">
                <a:latin typeface="Comic Sans MS" pitchFamily="66" charset="0"/>
              </a:rPr>
              <a:t>Program bol založený na základe Dohody o ochrane svetového kultúrneho a prírodného dedičstva prijatej na konferencii </a:t>
            </a:r>
            <a:r>
              <a:rPr lang="sk-SK" sz="4000" dirty="0">
                <a:solidFill>
                  <a:srgbClr val="FF0000"/>
                </a:solidFill>
                <a:latin typeface="Comic Sans MS" pitchFamily="66" charset="0"/>
              </a:rPr>
              <a:t>UNESCO 16. novembra </a:t>
            </a:r>
            <a:r>
              <a:rPr lang="sk-SK" sz="4000" dirty="0" smtClean="0">
                <a:solidFill>
                  <a:srgbClr val="FF0000"/>
                </a:solidFill>
                <a:latin typeface="Comic Sans MS" pitchFamily="66" charset="0"/>
              </a:rPr>
              <a:t>1972, </a:t>
            </a:r>
            <a:r>
              <a:rPr lang="sk-SK" sz="4000" dirty="0">
                <a:latin typeface="Comic Sans MS" pitchFamily="66" charset="0"/>
              </a:rPr>
              <a:t>ktorá sa uskutočnila v Paríži.</a:t>
            </a:r>
          </a:p>
        </p:txBody>
      </p:sp>
      <p:sp>
        <p:nvSpPr>
          <p:cNvPr id="4" name="Obdĺžnik 3"/>
          <p:cNvSpPr/>
          <p:nvPr/>
        </p:nvSpPr>
        <p:spPr>
          <a:xfrm>
            <a:off x="467544" y="980728"/>
            <a:ext cx="8496944" cy="47525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5354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475656" y="1124744"/>
            <a:ext cx="8229600" cy="4525963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sk-SK" b="1" dirty="0">
                <a:latin typeface="Comic Sans MS" pitchFamily="66" charset="0"/>
              </a:rPr>
              <a:t>Celkovo je v Zozname svetového dedičstva UNESCO:</a:t>
            </a:r>
            <a:endParaRPr lang="sk-SK" dirty="0">
              <a:latin typeface="Comic Sans MS" pitchFamily="66" charset="0"/>
            </a:endParaRPr>
          </a:p>
          <a:p>
            <a:pPr fontAlgn="base"/>
            <a:r>
              <a:rPr lang="sk-SK" dirty="0">
                <a:latin typeface="Comic Sans MS" pitchFamily="66" charset="0"/>
              </a:rPr>
              <a:t>832 kultúrnych lokalít</a:t>
            </a:r>
          </a:p>
          <a:p>
            <a:pPr fontAlgn="base"/>
            <a:r>
              <a:rPr lang="sk-SK" dirty="0">
                <a:latin typeface="Comic Sans MS" pitchFamily="66" charset="0"/>
              </a:rPr>
              <a:t>206 prírodných lokalít</a:t>
            </a:r>
          </a:p>
          <a:p>
            <a:pPr fontAlgn="base"/>
            <a:r>
              <a:rPr lang="sk-SK" dirty="0">
                <a:latin typeface="Comic Sans MS" pitchFamily="66" charset="0"/>
              </a:rPr>
              <a:t>35 zmiešaných lokalít</a:t>
            </a:r>
          </a:p>
          <a:p>
            <a:pPr fontAlgn="base"/>
            <a:r>
              <a:rPr lang="sk-SK" dirty="0">
                <a:latin typeface="Comic Sans MS" pitchFamily="66" charset="0"/>
              </a:rPr>
              <a:t>54 miest je v ohrození</a:t>
            </a:r>
          </a:p>
          <a:p>
            <a:pPr marL="0" indent="0">
              <a:buNone/>
            </a:pPr>
            <a:r>
              <a:rPr lang="sk-SK" dirty="0"/>
              <a:t/>
            </a:r>
            <a:br>
              <a:rPr lang="sk-SK" dirty="0"/>
            </a:br>
            <a:endParaRPr lang="sk-SK" dirty="0"/>
          </a:p>
        </p:txBody>
      </p:sp>
      <p:pic>
        <p:nvPicPr>
          <p:cNvPr id="2050" name="Picture 2" descr="VÃ½sledok vyhÄ¾adÃ¡vania obrÃ¡zkov pre dopyt unesco map wor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0688"/>
            <a:ext cx="8884508" cy="5045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826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23528" y="332656"/>
            <a:ext cx="8424936" cy="576064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k-SK" dirty="0" smtClean="0">
                <a:latin typeface="Comic Sans MS" pitchFamily="66" charset="0"/>
              </a:rPr>
              <a:t>Pamiatky UNESCO Severná Amerika </a:t>
            </a:r>
          </a:p>
          <a:p>
            <a:pPr>
              <a:buFontTx/>
              <a:buChar char="-"/>
            </a:pPr>
            <a:r>
              <a:rPr lang="sk-SK" b="1" dirty="0" smtClean="0">
                <a:latin typeface="Comic Sans MS" pitchFamily="66" charset="0"/>
              </a:rPr>
              <a:t>Yellowstone </a:t>
            </a:r>
            <a:r>
              <a:rPr lang="sk-SK" dirty="0" smtClean="0">
                <a:latin typeface="Comic Sans MS" pitchFamily="66" charset="0"/>
              </a:rPr>
              <a:t>- národný </a:t>
            </a:r>
            <a:r>
              <a:rPr lang="sk-SK" dirty="0">
                <a:latin typeface="Comic Sans MS" pitchFamily="66" charset="0"/>
              </a:rPr>
              <a:t>park významný geotermálnymi </a:t>
            </a:r>
            <a:r>
              <a:rPr lang="sk-SK" dirty="0" smtClean="0">
                <a:latin typeface="Comic Sans MS" pitchFamily="66" charset="0"/>
              </a:rPr>
              <a:t>javmi</a:t>
            </a:r>
          </a:p>
          <a:p>
            <a:pPr>
              <a:buFontTx/>
              <a:buChar char="-"/>
            </a:pPr>
            <a:r>
              <a:rPr lang="sk-SK" b="1" dirty="0" smtClean="0">
                <a:latin typeface="Comic Sans MS" pitchFamily="66" charset="0"/>
              </a:rPr>
              <a:t>Grand </a:t>
            </a:r>
            <a:r>
              <a:rPr lang="sk-SK" b="1" dirty="0" err="1" smtClean="0">
                <a:latin typeface="Comic Sans MS" pitchFamily="66" charset="0"/>
              </a:rPr>
              <a:t>Canyon</a:t>
            </a:r>
            <a:r>
              <a:rPr lang="sk-SK" b="1" dirty="0" smtClean="0">
                <a:latin typeface="Comic Sans MS" pitchFamily="66" charset="0"/>
              </a:rPr>
              <a:t> </a:t>
            </a:r>
            <a:r>
              <a:rPr lang="sk-SK" dirty="0" smtClean="0">
                <a:latin typeface="Comic Sans MS" pitchFamily="66" charset="0"/>
              </a:rPr>
              <a:t>- národný </a:t>
            </a:r>
            <a:r>
              <a:rPr lang="sk-SK" dirty="0">
                <a:latin typeface="Comic Sans MS" pitchFamily="66" charset="0"/>
              </a:rPr>
              <a:t>park s kaňonom hlbokým až 1 500 m, ktorý vytvorila rieka Colorado</a:t>
            </a:r>
            <a:r>
              <a:rPr lang="sk-SK" dirty="0" smtClean="0">
                <a:latin typeface="Comic Sans MS" pitchFamily="66" charset="0"/>
              </a:rPr>
              <a:t>.</a:t>
            </a:r>
          </a:p>
          <a:p>
            <a:pPr>
              <a:buFontTx/>
              <a:buChar char="-"/>
            </a:pPr>
            <a:r>
              <a:rPr lang="sk-SK" b="1" dirty="0" smtClean="0">
                <a:latin typeface="Comic Sans MS" pitchFamily="66" charset="0"/>
              </a:rPr>
              <a:t>Socha Slobody </a:t>
            </a:r>
            <a:r>
              <a:rPr lang="sk-SK" dirty="0" smtClean="0">
                <a:latin typeface="Comic Sans MS" pitchFamily="66" charset="0"/>
              </a:rPr>
              <a:t>- </a:t>
            </a:r>
            <a:r>
              <a:rPr lang="sk-SK" dirty="0">
                <a:latin typeface="Comic Sans MS" pitchFamily="66" charset="0"/>
              </a:rPr>
              <a:t>Dar Francúzska k stému výročiu americkej nezávislosti.</a:t>
            </a:r>
            <a:r>
              <a:rPr lang="sk-SK" dirty="0" smtClean="0">
                <a:latin typeface="Comic Sans MS" pitchFamily="66" charset="0"/>
              </a:rPr>
              <a:t/>
            </a:r>
            <a:br>
              <a:rPr lang="sk-SK" dirty="0" smtClean="0">
                <a:latin typeface="Comic Sans MS" pitchFamily="66" charset="0"/>
              </a:rPr>
            </a:br>
            <a:r>
              <a:rPr lang="sk-SK" dirty="0" smtClean="0">
                <a:latin typeface="Comic Sans MS" pitchFamily="66" charset="0"/>
              </a:rPr>
              <a:t>1984</a:t>
            </a:r>
          </a:p>
          <a:p>
            <a:pPr>
              <a:buFontTx/>
              <a:buChar char="-"/>
            </a:pPr>
            <a:r>
              <a:rPr lang="sk-SK" b="1" dirty="0" err="1" smtClean="0">
                <a:latin typeface="Comic Sans MS" pitchFamily="66" charset="0"/>
              </a:rPr>
              <a:t>Taos</a:t>
            </a:r>
            <a:r>
              <a:rPr lang="sk-SK" dirty="0" smtClean="0">
                <a:latin typeface="Comic Sans MS" pitchFamily="66" charset="0"/>
              </a:rPr>
              <a:t> - </a:t>
            </a:r>
            <a:r>
              <a:rPr lang="sk-SK" dirty="0">
                <a:latin typeface="Comic Sans MS" pitchFamily="66" charset="0"/>
              </a:rPr>
              <a:t>Indiánske </a:t>
            </a:r>
            <a:r>
              <a:rPr lang="sk-SK" dirty="0" err="1">
                <a:latin typeface="Comic Sans MS" pitchFamily="66" charset="0"/>
              </a:rPr>
              <a:t>pueblá</a:t>
            </a:r>
            <a:r>
              <a:rPr lang="sk-SK" dirty="0">
                <a:latin typeface="Comic Sans MS" pitchFamily="66" charset="0"/>
              </a:rPr>
              <a:t>, tradičné obydlia Indiánov žijúcich na Coloradskej plošine.</a:t>
            </a:r>
          </a:p>
        </p:txBody>
      </p:sp>
      <p:pic>
        <p:nvPicPr>
          <p:cNvPr id="3074" name="Picture 2" descr="SÃºvisiaci obrÃ¡z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36" y="908720"/>
            <a:ext cx="8376557" cy="5580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VÃ½sledok vyhÄ¾adÃ¡vania obrÃ¡zkov pre dopyt grand cany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36" y="914824"/>
            <a:ext cx="8376557" cy="558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VÃ½sledok vyhÄ¾adÃ¡vania obrÃ¡zkov pre dopyt socha slobod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64" y="914824"/>
            <a:ext cx="8779368" cy="58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VÃ½sledok vyhÄ¾adÃ¡vania obrÃ¡zkov pre dopyt tao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6" y="1343820"/>
            <a:ext cx="8879855" cy="499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1196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23528" y="548680"/>
            <a:ext cx="8352928" cy="54726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b="1" dirty="0" smtClean="0">
                <a:latin typeface="Comic Sans MS" pitchFamily="66" charset="0"/>
              </a:rPr>
              <a:t>Južná Amerika – UNESCO</a:t>
            </a:r>
          </a:p>
          <a:p>
            <a:pPr>
              <a:buFontTx/>
              <a:buChar char="-"/>
            </a:pPr>
            <a:r>
              <a:rPr lang="pt-BR" b="1" dirty="0" smtClean="0">
                <a:latin typeface="Comic Sans MS" pitchFamily="66" charset="0"/>
              </a:rPr>
              <a:t>Čiary </a:t>
            </a:r>
            <a:r>
              <a:rPr lang="pt-BR" b="1" dirty="0">
                <a:latin typeface="Comic Sans MS" pitchFamily="66" charset="0"/>
              </a:rPr>
              <a:t>a geoglyfy v Nasce a Pampas de </a:t>
            </a:r>
            <a:r>
              <a:rPr lang="pt-BR" b="1" dirty="0" smtClean="0">
                <a:latin typeface="Comic Sans MS" pitchFamily="66" charset="0"/>
              </a:rPr>
              <a:t>Jumana</a:t>
            </a:r>
            <a:endParaRPr lang="sk-SK" b="1" dirty="0" smtClean="0">
              <a:latin typeface="Comic Sans MS" pitchFamily="66" charset="0"/>
            </a:endParaRPr>
          </a:p>
          <a:p>
            <a:pPr>
              <a:buFontTx/>
              <a:buChar char="-"/>
            </a:pPr>
            <a:r>
              <a:rPr lang="sk-SK" b="1" dirty="0">
                <a:latin typeface="Comic Sans MS" pitchFamily="66" charset="0"/>
              </a:rPr>
              <a:t>Národný park </a:t>
            </a:r>
            <a:r>
              <a:rPr lang="sk-SK" b="1" dirty="0" err="1" smtClean="0">
                <a:latin typeface="Comic Sans MS" pitchFamily="66" charset="0"/>
              </a:rPr>
              <a:t>Iguazú</a:t>
            </a:r>
            <a:r>
              <a:rPr lang="sk-SK" b="1" dirty="0" smtClean="0">
                <a:latin typeface="Comic Sans MS" pitchFamily="66" charset="0"/>
              </a:rPr>
              <a:t>- </a:t>
            </a:r>
            <a:r>
              <a:rPr lang="sk-SK" dirty="0" smtClean="0">
                <a:latin typeface="Comic Sans MS" pitchFamily="66" charset="0"/>
              </a:rPr>
              <a:t>oblasti </a:t>
            </a:r>
            <a:r>
              <a:rPr lang="sk-SK" dirty="0">
                <a:latin typeface="Comic Sans MS" pitchFamily="66" charset="0"/>
              </a:rPr>
              <a:t>subtropického dažďového lesa na hraniciach s Brazíliou</a:t>
            </a:r>
            <a:r>
              <a:rPr lang="sk-SK" dirty="0" smtClean="0">
                <a:latin typeface="Comic Sans MS" pitchFamily="66" charset="0"/>
              </a:rPr>
              <a:t>.</a:t>
            </a:r>
          </a:p>
          <a:p>
            <a:pPr>
              <a:buFontTx/>
              <a:buChar char="-"/>
            </a:pPr>
            <a:r>
              <a:rPr lang="sk-SK" b="1" dirty="0" smtClean="0">
                <a:latin typeface="Comic Sans MS" pitchFamily="66" charset="0"/>
              </a:rPr>
              <a:t>Galapágy </a:t>
            </a:r>
            <a:r>
              <a:rPr lang="sk-SK" dirty="0" smtClean="0">
                <a:latin typeface="Comic Sans MS" pitchFamily="66" charset="0"/>
              </a:rPr>
              <a:t>– „múzeum evolúcie“ 12 ostrovov v Tichom oceáne</a:t>
            </a:r>
          </a:p>
          <a:p>
            <a:pPr>
              <a:buFontTx/>
              <a:buChar char="-"/>
            </a:pPr>
            <a:r>
              <a:rPr lang="sk-SK" b="1" dirty="0" smtClean="0">
                <a:latin typeface="Comic Sans MS" pitchFamily="66" charset="0"/>
              </a:rPr>
              <a:t>Machu </a:t>
            </a:r>
            <a:r>
              <a:rPr lang="sk-SK" b="1" dirty="0" err="1" smtClean="0">
                <a:latin typeface="Comic Sans MS" pitchFamily="66" charset="0"/>
              </a:rPr>
              <a:t>Picchu</a:t>
            </a:r>
            <a:r>
              <a:rPr lang="sk-SK" b="1" dirty="0" smtClean="0">
                <a:latin typeface="Comic Sans MS" pitchFamily="66" charset="0"/>
              </a:rPr>
              <a:t> </a:t>
            </a:r>
            <a:r>
              <a:rPr lang="sk-SK" dirty="0" smtClean="0">
                <a:latin typeface="Comic Sans MS" pitchFamily="66" charset="0"/>
              </a:rPr>
              <a:t>– Staré mesto Inkov v Peru </a:t>
            </a:r>
          </a:p>
          <a:p>
            <a:pPr>
              <a:buFontTx/>
              <a:buChar char="-"/>
            </a:pPr>
            <a:endParaRPr lang="sk-SK" dirty="0">
              <a:latin typeface="Comic Sans MS" pitchFamily="66" charset="0"/>
            </a:endParaRPr>
          </a:p>
        </p:txBody>
      </p:sp>
      <p:pic>
        <p:nvPicPr>
          <p:cNvPr id="4098" name="Picture 2" descr="VÃ½sledok vyhÄ¾adÃ¡vania obrÃ¡zkov pre dopyt Äiary a geoglyfy v Nasce a Pampas de Juma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06209"/>
            <a:ext cx="8064896" cy="6305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VÃ½sledok vyhÄ¾adÃ¡vania obrÃ¡zkov pre dopyt nÃ¡rodnÃ½ park iguazÃ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0718"/>
            <a:ext cx="8975813" cy="597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VÃ½sledok vyhÄ¾adÃ¡vania obrÃ¡zkov pre dopyt galapÃ¡g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641" y="325091"/>
            <a:ext cx="6150529" cy="615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2195736" y="2348880"/>
            <a:ext cx="1217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/>
              <a:t>GALAPÁGY</a:t>
            </a:r>
            <a:endParaRPr lang="sk-SK" b="1" dirty="0"/>
          </a:p>
        </p:txBody>
      </p:sp>
      <p:pic>
        <p:nvPicPr>
          <p:cNvPr id="4104" name="Picture 8" descr="VÃ½sledok vyhÄ¾adÃ¡vania obrÃ¡zkov pre dopyt galapÃ¡g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0" y="866022"/>
            <a:ext cx="8825559" cy="557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VÃ½sledok vyhÄ¾adÃ¡vania obrÃ¡zkov pre dopyt galapÃ¡gy pink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76" y="261917"/>
            <a:ext cx="8448587" cy="606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SÃºvisiaci obrÃ¡zo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55" y="1435695"/>
            <a:ext cx="8703700" cy="4874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5313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23528" y="476672"/>
            <a:ext cx="8280920" cy="60486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b="1" dirty="0" smtClean="0">
                <a:latin typeface="Comic Sans MS" pitchFamily="66" charset="0"/>
              </a:rPr>
              <a:t>Ázia UNESCO</a:t>
            </a:r>
          </a:p>
          <a:p>
            <a:pPr>
              <a:buFontTx/>
              <a:buChar char="-"/>
            </a:pPr>
            <a:r>
              <a:rPr lang="sk-SK" b="1" dirty="0" smtClean="0">
                <a:latin typeface="Comic Sans MS" pitchFamily="66" charset="0"/>
              </a:rPr>
              <a:t>Veľký Čínsky múr </a:t>
            </a:r>
            <a:r>
              <a:rPr lang="sk-SK" dirty="0" smtClean="0">
                <a:latin typeface="Comic Sans MS" pitchFamily="66" charset="0"/>
              </a:rPr>
              <a:t>– 6700 km</a:t>
            </a:r>
          </a:p>
          <a:p>
            <a:pPr>
              <a:buFontTx/>
              <a:buChar char="-"/>
            </a:pPr>
            <a:r>
              <a:rPr lang="sk-SK" b="1" dirty="0" err="1" smtClean="0">
                <a:latin typeface="Comic Sans MS" pitchFamily="66" charset="0"/>
              </a:rPr>
              <a:t>Tádž</a:t>
            </a:r>
            <a:r>
              <a:rPr lang="sk-SK" b="1" dirty="0" smtClean="0">
                <a:latin typeface="Comic Sans MS" pitchFamily="66" charset="0"/>
              </a:rPr>
              <a:t> </a:t>
            </a:r>
            <a:r>
              <a:rPr lang="sk-SK" b="1" dirty="0" err="1" smtClean="0">
                <a:latin typeface="Comic Sans MS" pitchFamily="66" charset="0"/>
              </a:rPr>
              <a:t>Mahal</a:t>
            </a:r>
            <a:r>
              <a:rPr lang="sk-SK" b="1" dirty="0" smtClean="0">
                <a:latin typeface="Comic Sans MS" pitchFamily="66" charset="0"/>
              </a:rPr>
              <a:t> </a:t>
            </a:r>
            <a:r>
              <a:rPr lang="sk-SK" dirty="0" smtClean="0">
                <a:latin typeface="Comic Sans MS" pitchFamily="66" charset="0"/>
              </a:rPr>
              <a:t>- </a:t>
            </a:r>
            <a:r>
              <a:rPr lang="sk-SK" dirty="0">
                <a:latin typeface="Comic Sans MS" pitchFamily="66" charset="0"/>
              </a:rPr>
              <a:t>Mauzóleum </a:t>
            </a:r>
            <a:r>
              <a:rPr lang="sk-SK" dirty="0" err="1">
                <a:latin typeface="Comic Sans MS" pitchFamily="66" charset="0"/>
              </a:rPr>
              <a:t>Šáhdžahánovej</a:t>
            </a:r>
            <a:r>
              <a:rPr lang="sk-SK" dirty="0">
                <a:latin typeface="Comic Sans MS" pitchFamily="66" charset="0"/>
              </a:rPr>
              <a:t> manželky </a:t>
            </a:r>
            <a:r>
              <a:rPr lang="sk-SK" dirty="0" smtClean="0">
                <a:latin typeface="Comic Sans MS" pitchFamily="66" charset="0"/>
              </a:rPr>
              <a:t>sa </a:t>
            </a:r>
            <a:r>
              <a:rPr lang="sk-SK" dirty="0">
                <a:latin typeface="Comic Sans MS" pitchFamily="66" charset="0"/>
              </a:rPr>
              <a:t>stalo klenotom moslimského umenia v Indii</a:t>
            </a:r>
            <a:r>
              <a:rPr lang="sk-SK" dirty="0" smtClean="0">
                <a:latin typeface="Comic Sans MS" pitchFamily="66" charset="0"/>
              </a:rPr>
              <a:t>.</a:t>
            </a:r>
          </a:p>
          <a:p>
            <a:pPr>
              <a:buFontTx/>
              <a:buChar char="-"/>
            </a:pPr>
            <a:r>
              <a:rPr lang="sk-SK" b="1" dirty="0" err="1" smtClean="0">
                <a:latin typeface="Comic Sans MS" pitchFamily="66" charset="0"/>
              </a:rPr>
              <a:t>Jakušima</a:t>
            </a:r>
            <a:r>
              <a:rPr lang="sk-SK" dirty="0" smtClean="0">
                <a:latin typeface="Comic Sans MS" pitchFamily="66" charset="0"/>
              </a:rPr>
              <a:t> - </a:t>
            </a:r>
            <a:r>
              <a:rPr lang="sk-SK" dirty="0">
                <a:latin typeface="Comic Sans MS" pitchFamily="66" charset="0"/>
              </a:rPr>
              <a:t>Ostrov s veľmi bohatou flórou a dlhovekými japonskými cédrami</a:t>
            </a:r>
            <a:r>
              <a:rPr lang="sk-SK" dirty="0" smtClean="0">
                <a:latin typeface="Comic Sans MS" pitchFamily="66" charset="0"/>
              </a:rPr>
              <a:t>.</a:t>
            </a:r>
          </a:p>
          <a:p>
            <a:pPr>
              <a:buFontTx/>
              <a:buChar char="-"/>
            </a:pPr>
            <a:r>
              <a:rPr lang="sk-SK" b="1" dirty="0" smtClean="0">
                <a:latin typeface="Comic Sans MS" pitchFamily="66" charset="0"/>
              </a:rPr>
              <a:t>Hora Fudži</a:t>
            </a:r>
            <a:r>
              <a:rPr lang="sk-SK" dirty="0" smtClean="0">
                <a:latin typeface="Comic Sans MS" pitchFamily="66" charset="0"/>
              </a:rPr>
              <a:t> – sopka v Japonsku </a:t>
            </a:r>
          </a:p>
          <a:p>
            <a:pPr>
              <a:buFontTx/>
              <a:buChar char="-"/>
            </a:pPr>
            <a:r>
              <a:rPr lang="sk-SK" b="1" dirty="0" smtClean="0">
                <a:latin typeface="Comic Sans MS" pitchFamily="66" charset="0"/>
              </a:rPr>
              <a:t>Západný </a:t>
            </a:r>
            <a:r>
              <a:rPr lang="sk-SK" b="1" dirty="0" err="1" smtClean="0">
                <a:latin typeface="Comic Sans MS" pitchFamily="66" charset="0"/>
              </a:rPr>
              <a:t>Ťan</a:t>
            </a:r>
            <a:r>
              <a:rPr lang="sk-SK" b="1" dirty="0" smtClean="0">
                <a:latin typeface="Comic Sans MS" pitchFamily="66" charset="0"/>
              </a:rPr>
              <a:t> </a:t>
            </a:r>
            <a:r>
              <a:rPr lang="sk-SK" b="1" dirty="0" err="1" smtClean="0">
                <a:latin typeface="Comic Sans MS" pitchFamily="66" charset="0"/>
              </a:rPr>
              <a:t>šan</a:t>
            </a:r>
            <a:r>
              <a:rPr lang="sk-SK" b="1" dirty="0" smtClean="0">
                <a:latin typeface="Comic Sans MS" pitchFamily="66" charset="0"/>
              </a:rPr>
              <a:t> </a:t>
            </a:r>
            <a:r>
              <a:rPr lang="sk-SK" dirty="0" smtClean="0">
                <a:latin typeface="Comic Sans MS" pitchFamily="66" charset="0"/>
              </a:rPr>
              <a:t>v Kirgizsku, Kazachstane a Uzbekistane </a:t>
            </a:r>
            <a:endParaRPr lang="sk-SK" dirty="0">
              <a:latin typeface="Comic Sans MS" pitchFamily="66" charset="0"/>
            </a:endParaRPr>
          </a:p>
        </p:txBody>
      </p:sp>
      <p:pic>
        <p:nvPicPr>
          <p:cNvPr id="5122" name="Picture 2" descr="SÃºvisiaci obrÃ¡z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8441561" cy="5516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VÃ½sledok vyhÄ¾adÃ¡vania obrÃ¡zkov pre dopyt tadÅ¾ mah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8286750" cy="552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VÃ½sledok vyhÄ¾adÃ¡vania obrÃ¡zkov pre dopyt jakuÅ¡im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49" y="265559"/>
            <a:ext cx="8422840" cy="6274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SÃºvisiaci obrÃ¡zo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836712"/>
            <a:ext cx="8541775" cy="5498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VÃ½sledok vyhÄ¾adÃ¡vania obrÃ¡zkov pre dopyt Å¥anÅ¡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11" y="1400306"/>
            <a:ext cx="8325750" cy="468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252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67544" y="836712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sk-SK" b="1" dirty="0" smtClean="0">
                <a:latin typeface="Comic Sans MS" pitchFamily="66" charset="0"/>
              </a:rPr>
              <a:t>Afrika UNESCO</a:t>
            </a:r>
          </a:p>
          <a:p>
            <a:pPr>
              <a:buFontTx/>
              <a:buChar char="-"/>
            </a:pPr>
            <a:r>
              <a:rPr lang="sk-SK" b="1" dirty="0" smtClean="0">
                <a:latin typeface="Comic Sans MS" pitchFamily="66" charset="0"/>
              </a:rPr>
              <a:t>Delta </a:t>
            </a:r>
            <a:r>
              <a:rPr lang="sk-SK" b="1" dirty="0" err="1" smtClean="0">
                <a:latin typeface="Comic Sans MS" pitchFamily="66" charset="0"/>
              </a:rPr>
              <a:t>Okavanga</a:t>
            </a:r>
            <a:r>
              <a:rPr lang="sk-SK" b="1" dirty="0" smtClean="0">
                <a:latin typeface="Comic Sans MS" pitchFamily="66" charset="0"/>
              </a:rPr>
              <a:t> </a:t>
            </a:r>
          </a:p>
          <a:p>
            <a:pPr>
              <a:buFontTx/>
              <a:buChar char="-"/>
            </a:pPr>
            <a:r>
              <a:rPr lang="sk-SK" b="1" dirty="0" err="1" smtClean="0">
                <a:latin typeface="Comic Sans MS" pitchFamily="66" charset="0"/>
              </a:rPr>
              <a:t>Kapská</a:t>
            </a:r>
            <a:r>
              <a:rPr lang="sk-SK" b="1" dirty="0" smtClean="0">
                <a:latin typeface="Comic Sans MS" pitchFamily="66" charset="0"/>
              </a:rPr>
              <a:t> kvetinová oblasť </a:t>
            </a:r>
            <a:r>
              <a:rPr lang="sk-SK" dirty="0" smtClean="0">
                <a:latin typeface="Comic Sans MS" pitchFamily="66" charset="0"/>
              </a:rPr>
              <a:t>- 20% flóry Afriky </a:t>
            </a:r>
          </a:p>
          <a:p>
            <a:pPr>
              <a:buFontTx/>
              <a:buChar char="-"/>
            </a:pPr>
            <a:r>
              <a:rPr lang="sk-SK" b="1" dirty="0" err="1" smtClean="0">
                <a:latin typeface="Comic Sans MS" pitchFamily="66" charset="0"/>
              </a:rPr>
              <a:t>Viktoriíne</a:t>
            </a:r>
            <a:r>
              <a:rPr lang="sk-SK" b="1" dirty="0" smtClean="0">
                <a:latin typeface="Comic Sans MS" pitchFamily="66" charset="0"/>
              </a:rPr>
              <a:t> vodopády</a:t>
            </a:r>
          </a:p>
          <a:p>
            <a:pPr>
              <a:buFontTx/>
              <a:buChar char="-"/>
            </a:pPr>
            <a:endParaRPr lang="sk-SK" dirty="0"/>
          </a:p>
        </p:txBody>
      </p:sp>
      <p:pic>
        <p:nvPicPr>
          <p:cNvPr id="6146" name="Picture 2" descr="VÃ½sledok vyhÄ¾adÃ¡vania obrÃ¡zkov pre dopyt delta okavan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62" y="702217"/>
            <a:ext cx="8496944" cy="564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VÃ½sledok vyhÄ¾adÃ¡vania obrÃ¡zkov pre dopyt kapskÃ¡ kvetinovÃ¡ oblasÅ¥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2696"/>
            <a:ext cx="8568952" cy="5709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SÃºvisiaci obrÃ¡zo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91933"/>
            <a:ext cx="8496944" cy="531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9276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39552" y="836712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sk-SK" b="1" dirty="0" smtClean="0">
                <a:latin typeface="Comic Sans MS" pitchFamily="66" charset="0"/>
              </a:rPr>
              <a:t>Austrália a </a:t>
            </a:r>
            <a:r>
              <a:rPr lang="sk-SK" b="1" dirty="0" err="1" smtClean="0">
                <a:latin typeface="Comic Sans MS" pitchFamily="66" charset="0"/>
              </a:rPr>
              <a:t>oceánia</a:t>
            </a:r>
            <a:r>
              <a:rPr lang="sk-SK" b="1" dirty="0" smtClean="0">
                <a:latin typeface="Comic Sans MS" pitchFamily="66" charset="0"/>
              </a:rPr>
              <a:t> – UNESCO</a:t>
            </a:r>
          </a:p>
          <a:p>
            <a:pPr>
              <a:buFontTx/>
              <a:buChar char="-"/>
            </a:pPr>
            <a:r>
              <a:rPr lang="sk-SK" b="1" dirty="0" smtClean="0">
                <a:latin typeface="Comic Sans MS" pitchFamily="66" charset="0"/>
              </a:rPr>
              <a:t>Veľká koralová bariéra- </a:t>
            </a:r>
            <a:r>
              <a:rPr lang="sk-SK" dirty="0" smtClean="0">
                <a:latin typeface="Comic Sans MS" pitchFamily="66" charset="0"/>
              </a:rPr>
              <a:t>najrozsiahlejšie koralové útesy na svete</a:t>
            </a:r>
          </a:p>
          <a:p>
            <a:pPr>
              <a:buFontTx/>
              <a:buChar char="-"/>
            </a:pPr>
            <a:r>
              <a:rPr lang="sk-SK" b="1" dirty="0" smtClean="0">
                <a:latin typeface="Comic Sans MS" pitchFamily="66" charset="0"/>
              </a:rPr>
              <a:t>Ryžové terasy Filipíny </a:t>
            </a:r>
          </a:p>
          <a:p>
            <a:pPr>
              <a:buFontTx/>
              <a:buChar char="-"/>
            </a:pPr>
            <a:r>
              <a:rPr lang="sk-SK" b="1" dirty="0" smtClean="0">
                <a:latin typeface="Comic Sans MS" pitchFamily="66" charset="0"/>
              </a:rPr>
              <a:t>Tasmánska divočina </a:t>
            </a:r>
            <a:endParaRPr lang="sk-SK" b="1" dirty="0">
              <a:latin typeface="Comic Sans MS" pitchFamily="66" charset="0"/>
            </a:endParaRPr>
          </a:p>
        </p:txBody>
      </p:sp>
      <p:pic>
        <p:nvPicPr>
          <p:cNvPr id="7170" name="Picture 2" descr="VÃ½sledok vyhÄ¾adÃ¡vania obrÃ¡zkov pre dopyt veÄ¾kÃ¡ koralovÃ¡ bariÃ©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2193"/>
            <a:ext cx="8399321" cy="4731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SÃºvisiaci obrÃ¡zo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62990"/>
            <a:ext cx="8792121" cy="493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VÃ½sledok vyhÄ¾adÃ¡vania obrÃ¡zkov pre dopyt ryÅ¾ovÃ© polia na filipÃ­na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86" y="1511783"/>
            <a:ext cx="8864328" cy="493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VÃ½sledok vyhÄ¾adÃ¡vania obrÃ¡zkov pre dopyt tasmÃ¡nska divoÄin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86" y="982193"/>
            <a:ext cx="9026100" cy="599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5221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23528" y="332656"/>
            <a:ext cx="8496944" cy="640871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sk-SK" b="1" dirty="0" smtClean="0">
                <a:latin typeface="Comic Sans MS" pitchFamily="66" charset="0"/>
              </a:rPr>
              <a:t>Európa UNESCO</a:t>
            </a:r>
          </a:p>
          <a:p>
            <a:pPr>
              <a:buFontTx/>
              <a:buChar char="-"/>
            </a:pPr>
            <a:r>
              <a:rPr lang="sk-SK" b="1" dirty="0" smtClean="0">
                <a:latin typeface="Comic Sans MS" pitchFamily="66" charset="0"/>
              </a:rPr>
              <a:t>Český </a:t>
            </a:r>
            <a:r>
              <a:rPr lang="sk-SK" b="1" dirty="0" err="1" smtClean="0">
                <a:latin typeface="Comic Sans MS" pitchFamily="66" charset="0"/>
              </a:rPr>
              <a:t>Krumlov</a:t>
            </a:r>
            <a:r>
              <a:rPr lang="sk-SK" b="1" dirty="0" smtClean="0">
                <a:latin typeface="Comic Sans MS" pitchFamily="66" charset="0"/>
              </a:rPr>
              <a:t> </a:t>
            </a:r>
            <a:r>
              <a:rPr lang="sk-SK" dirty="0" smtClean="0">
                <a:latin typeface="Comic Sans MS" pitchFamily="66" charset="0"/>
              </a:rPr>
              <a:t>– barokové, renesančné a gotické budovy</a:t>
            </a:r>
          </a:p>
          <a:p>
            <a:pPr>
              <a:buFontTx/>
              <a:buChar char="-"/>
            </a:pPr>
            <a:r>
              <a:rPr lang="sk-SK" b="1" dirty="0" smtClean="0">
                <a:latin typeface="Comic Sans MS" pitchFamily="66" charset="0"/>
              </a:rPr>
              <a:t>Bordeaux</a:t>
            </a:r>
            <a:r>
              <a:rPr lang="sk-SK" dirty="0" smtClean="0">
                <a:latin typeface="Comic Sans MS" pitchFamily="66" charset="0"/>
              </a:rPr>
              <a:t> – historické centrum Paríža</a:t>
            </a:r>
          </a:p>
          <a:p>
            <a:pPr>
              <a:buFontTx/>
              <a:buChar char="-"/>
            </a:pPr>
            <a:r>
              <a:rPr lang="sk-SK" b="1" dirty="0" smtClean="0">
                <a:latin typeface="Comic Sans MS" pitchFamily="66" charset="0"/>
              </a:rPr>
              <a:t>Aténska Akropola </a:t>
            </a:r>
            <a:r>
              <a:rPr lang="sk-SK" dirty="0" smtClean="0">
                <a:latin typeface="Comic Sans MS" pitchFamily="66" charset="0"/>
              </a:rPr>
              <a:t>– </a:t>
            </a:r>
            <a:r>
              <a:rPr lang="sk-SK" dirty="0" err="1" smtClean="0">
                <a:latin typeface="Comic Sans MS" pitchFamily="66" charset="0"/>
              </a:rPr>
              <a:t>Partenón</a:t>
            </a:r>
            <a:r>
              <a:rPr lang="sk-SK" dirty="0" smtClean="0">
                <a:latin typeface="Comic Sans MS" pitchFamily="66" charset="0"/>
              </a:rPr>
              <a:t> </a:t>
            </a:r>
          </a:p>
          <a:p>
            <a:pPr>
              <a:buFontTx/>
              <a:buChar char="-"/>
            </a:pPr>
            <a:r>
              <a:rPr lang="sk-SK" dirty="0" smtClean="0">
                <a:latin typeface="Comic Sans MS" pitchFamily="66" charset="0"/>
              </a:rPr>
              <a:t>Sieť mlynov v Holandsku</a:t>
            </a:r>
          </a:p>
          <a:p>
            <a:pPr>
              <a:buFontTx/>
              <a:buChar char="-"/>
            </a:pPr>
            <a:r>
              <a:rPr lang="sk-SK" b="1" dirty="0" err="1" smtClean="0">
                <a:latin typeface="Comic Sans MS" pitchFamily="66" charset="0"/>
              </a:rPr>
              <a:t>Plitvické</a:t>
            </a:r>
            <a:r>
              <a:rPr lang="sk-SK" b="1" dirty="0" smtClean="0">
                <a:latin typeface="Comic Sans MS" pitchFamily="66" charset="0"/>
              </a:rPr>
              <a:t> jazerá </a:t>
            </a:r>
            <a:r>
              <a:rPr lang="sk-SK" dirty="0" smtClean="0">
                <a:latin typeface="Comic Sans MS" pitchFamily="66" charset="0"/>
              </a:rPr>
              <a:t>v Chorvátsku</a:t>
            </a:r>
          </a:p>
          <a:p>
            <a:pPr>
              <a:buFontTx/>
              <a:buChar char="-"/>
            </a:pPr>
            <a:r>
              <a:rPr lang="sk-SK" b="1" dirty="0" smtClean="0">
                <a:latin typeface="Comic Sans MS" pitchFamily="66" charset="0"/>
              </a:rPr>
              <a:t>Soľná baňa </a:t>
            </a:r>
            <a:r>
              <a:rPr lang="sk-SK" b="1" dirty="0" err="1" smtClean="0">
                <a:latin typeface="Comic Sans MS" pitchFamily="66" charset="0"/>
              </a:rPr>
              <a:t>Wieliczska</a:t>
            </a:r>
            <a:r>
              <a:rPr lang="sk-SK" b="1" dirty="0" smtClean="0">
                <a:latin typeface="Comic Sans MS" pitchFamily="66" charset="0"/>
              </a:rPr>
              <a:t> </a:t>
            </a:r>
            <a:r>
              <a:rPr lang="sk-SK" dirty="0" smtClean="0">
                <a:latin typeface="Comic Sans MS" pitchFamily="66" charset="0"/>
              </a:rPr>
              <a:t>v Poľsku</a:t>
            </a:r>
          </a:p>
          <a:p>
            <a:pPr>
              <a:buFontTx/>
              <a:buChar char="-"/>
            </a:pPr>
            <a:r>
              <a:rPr lang="sk-SK" b="1" dirty="0" smtClean="0">
                <a:latin typeface="Comic Sans MS" pitchFamily="66" charset="0"/>
              </a:rPr>
              <a:t>Kremeľ a Červené námestie </a:t>
            </a:r>
            <a:r>
              <a:rPr lang="sk-SK" dirty="0" smtClean="0">
                <a:latin typeface="Comic Sans MS" pitchFamily="66" charset="0"/>
              </a:rPr>
              <a:t>v Rusku </a:t>
            </a:r>
          </a:p>
          <a:p>
            <a:pPr>
              <a:buFontTx/>
              <a:buChar char="-"/>
            </a:pPr>
            <a:r>
              <a:rPr lang="sk-SK" b="1" dirty="0" err="1" smtClean="0">
                <a:latin typeface="Comic Sans MS" pitchFamily="66" charset="0"/>
              </a:rPr>
              <a:t>Stonehenge</a:t>
            </a:r>
            <a:r>
              <a:rPr lang="sk-SK" b="1" dirty="0" smtClean="0">
                <a:latin typeface="Comic Sans MS" pitchFamily="66" charset="0"/>
              </a:rPr>
              <a:t> </a:t>
            </a:r>
            <a:r>
              <a:rPr lang="sk-SK" dirty="0" smtClean="0">
                <a:latin typeface="Comic Sans MS" pitchFamily="66" charset="0"/>
              </a:rPr>
              <a:t>– Veľká Británia</a:t>
            </a:r>
          </a:p>
          <a:p>
            <a:pPr>
              <a:buFontTx/>
              <a:buChar char="-"/>
            </a:pPr>
            <a:r>
              <a:rPr lang="sk-SK" b="1" dirty="0" err="1" smtClean="0">
                <a:latin typeface="Comic Sans MS" pitchFamily="66" charset="0"/>
              </a:rPr>
              <a:t>Alhambra</a:t>
            </a:r>
            <a:r>
              <a:rPr lang="sk-SK" dirty="0" smtClean="0">
                <a:latin typeface="Comic Sans MS" pitchFamily="66" charset="0"/>
              </a:rPr>
              <a:t> -Španielsko </a:t>
            </a:r>
          </a:p>
          <a:p>
            <a:pPr>
              <a:buFontTx/>
              <a:buChar char="-"/>
            </a:pPr>
            <a:r>
              <a:rPr lang="sk-SK" b="1" dirty="0" smtClean="0">
                <a:latin typeface="Comic Sans MS" pitchFamily="66" charset="0"/>
              </a:rPr>
              <a:t>Laponsko</a:t>
            </a:r>
            <a:r>
              <a:rPr lang="sk-SK" dirty="0" smtClean="0">
                <a:latin typeface="Comic Sans MS" pitchFamily="66" charset="0"/>
              </a:rPr>
              <a:t> – Švédsko</a:t>
            </a:r>
          </a:p>
          <a:p>
            <a:pPr>
              <a:buFontTx/>
              <a:buChar char="-"/>
            </a:pPr>
            <a:r>
              <a:rPr lang="sk-SK" b="1" dirty="0" smtClean="0">
                <a:latin typeface="Comic Sans MS" pitchFamily="66" charset="0"/>
              </a:rPr>
              <a:t>Koloseum</a:t>
            </a:r>
            <a:r>
              <a:rPr lang="sk-SK" dirty="0" smtClean="0">
                <a:latin typeface="Comic Sans MS" pitchFamily="66" charset="0"/>
              </a:rPr>
              <a:t> – Rím </a:t>
            </a:r>
            <a:endParaRPr lang="sk-SK" dirty="0">
              <a:latin typeface="Comic Sans MS" pitchFamily="66" charset="0"/>
            </a:endParaRPr>
          </a:p>
        </p:txBody>
      </p:sp>
      <p:pic>
        <p:nvPicPr>
          <p:cNvPr id="8194" name="Picture 2" descr="VÃ½sledok vyhÄ¾adÃ¡vania obrÃ¡zkov pre dopyt krumlo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24" y="1268760"/>
            <a:ext cx="8827375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VÃ½sledok vyhÄ¾adÃ¡vania obrÃ¡zkov pre dopyt bordeau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27" y="2009151"/>
            <a:ext cx="8952135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VÃ½sledok vyhÄ¾adÃ¡vania obrÃ¡zkov pre dopyt atÃ©nska akropo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8522"/>
            <a:ext cx="8967487" cy="504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VÃ½sledok vyhÄ¾adÃ¡vania obrÃ¡zkov pre dopyt plitvickÃ© jazerÃ¡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" y="1700809"/>
            <a:ext cx="9143888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VÃ½sledok vyhÄ¾adÃ¡vania obrÃ¡zkov pre dopyt wieliczk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5" y="1125374"/>
            <a:ext cx="9093349" cy="511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SÃºvisiaci obrÃ¡zo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93" y="249502"/>
            <a:ext cx="8646631" cy="6608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VÃ½sledok vyhÄ¾adÃ¡vania obrÃ¡zkov pre dopyt stonehen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60" y="553362"/>
            <a:ext cx="8920677" cy="5943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8" name="Picture 16" descr="VÃ½sledok vyhÄ¾adÃ¡vania obrÃ¡zkov pre dopyt alhambr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17" y="-171400"/>
            <a:ext cx="8572500" cy="693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8" descr="SÃºvisiaci obrÃ¡z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" name="AutoShape 20" descr="SÃºvisiaci obrÃ¡zo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8214" name="Picture 22" descr="SÃºvisiaci obrÃ¡zok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58" y="626637"/>
            <a:ext cx="8744869" cy="589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6" name="Picture 24" descr="VÃ½sledok vyhÄ¾adÃ¡vania obrÃ¡zkov pre dopyt koloseum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4" y="1125374"/>
            <a:ext cx="9039217" cy="5221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8022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8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8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299</Words>
  <Application>Microsoft Office PowerPoint</Application>
  <PresentationFormat>Prezentácia na obrazovke (4:3)</PresentationFormat>
  <Paragraphs>61</Paragraphs>
  <Slides>12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12</vt:i4>
      </vt:variant>
    </vt:vector>
  </HeadingPairs>
  <TitlesOfParts>
    <vt:vector size="13" baseType="lpstr">
      <vt:lpstr>Motív Office</vt:lpstr>
      <vt:lpstr>Pamiatky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Pamiatky</dc:title>
  <dc:creator>Michalka</dc:creator>
  <cp:lastModifiedBy>PC</cp:lastModifiedBy>
  <cp:revision>13</cp:revision>
  <dcterms:created xsi:type="dcterms:W3CDTF">2018-05-27T13:56:59Z</dcterms:created>
  <dcterms:modified xsi:type="dcterms:W3CDTF">2019-05-07T11:21:08Z</dcterms:modified>
</cp:coreProperties>
</file>