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25.03.2020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971800"/>
            <a:ext cx="7772400" cy="1470025"/>
          </a:xfrm>
        </p:spPr>
        <p:txBody>
          <a:bodyPr>
            <a:noAutofit/>
          </a:bodyPr>
          <a:lstStyle/>
          <a:p>
            <a:r>
              <a:rPr lang="sk-SK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OBOHACOVANIE SLOVENEJ ZÁSOBY</a:t>
            </a:r>
            <a:endParaRPr lang="sk-SK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Slovná zásoba – je to súhrn všetkých slov, ktoré existujú v jazyku. Je zachytená v slovníkoch.</a:t>
            </a:r>
          </a:p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Poznáme: základná slovná zásoba – najčastejšie používané slova (asi 1000-1500 slov).</a:t>
            </a:r>
          </a:p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Najpoužívanejšími slovami nie sú plnovýznamové slová ale takzvané formálne slová. (spojky, predložky, osobné zámena, pomocné slová).</a:t>
            </a:r>
          </a:p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Z podstatných mien sa najčastejšie používajú človek, rok, čas, deň, svet, ruka, voda, žena).</a:t>
            </a:r>
          </a:p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Z pridávnych mien najčastejšie používané celý, veľký, malý, nový, starý, dobrý.</a:t>
            </a:r>
          </a:p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Zo slovies byť, mať, môcť, musieť, prísť, chcieť, vidieť.</a:t>
            </a:r>
          </a:p>
          <a:p>
            <a:endParaRPr lang="sk-SK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2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SZ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Slovná zásoba sa neustále mení a vyvíja. 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Jedným z najvýznamnejších spôsobov obohacovania je </a:t>
            </a: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tvorenie slov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Náuka o pôvode slov a prvotnom </a:t>
            </a:r>
            <a:b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význame – </a:t>
            </a: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Etymológia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.  </a:t>
            </a:r>
            <a:endParaRPr lang="sk-SK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Obrázok 3" descr="Kotle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9926" y="2667000"/>
            <a:ext cx="3187874" cy="1828800"/>
          </a:xfrm>
          <a:prstGeom prst="rect">
            <a:avLst/>
          </a:prstGeom>
        </p:spPr>
      </p:pic>
      <p:pic>
        <p:nvPicPr>
          <p:cNvPr id="5" name="Obrázok 4" descr="bTyooEbT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0386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494-smiling-mouth-free-vector-image.png"/>
          <p:cNvPicPr>
            <a:picLocks noChangeAspect="1"/>
          </p:cNvPicPr>
          <p:nvPr/>
        </p:nvPicPr>
        <p:blipFill>
          <a:blip r:embed="rId4" cstate="print"/>
          <a:srcRect b="8974"/>
          <a:stretch>
            <a:fillRect/>
          </a:stretch>
        </p:blipFill>
        <p:spPr>
          <a:xfrm rot="391774">
            <a:off x="1284594" y="4599635"/>
            <a:ext cx="2127314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>
                <a:latin typeface="Cambria" pitchFamily="18" charset="0"/>
              </a:rPr>
              <a:t>Slovná zásoba sa obohacuje rôznymi spôsobmi:</a:t>
            </a:r>
          </a:p>
          <a:p>
            <a:pPr marL="514350" indent="-514350">
              <a:buAutoNum type="arabicPeriod"/>
            </a:pPr>
            <a:r>
              <a:rPr lang="sk-SK" sz="2800" b="1" dirty="0" smtClean="0">
                <a:solidFill>
                  <a:srgbClr val="FF0000"/>
                </a:solidFill>
                <a:latin typeface="Cambria" pitchFamily="18" charset="0"/>
              </a:rPr>
              <a:t>ODVODZOVANIE:</a:t>
            </a:r>
          </a:p>
          <a:p>
            <a:pPr marL="514350" indent="-514350">
              <a:buNone/>
            </a:pPr>
            <a:r>
              <a:rPr lang="sk-SK" sz="2800" dirty="0" smtClean="0">
                <a:latin typeface="Cambria" pitchFamily="18" charset="0"/>
              </a:rPr>
              <a:t>Najproduktívnejší spôsob obohacovania SZ.  </a:t>
            </a:r>
          </a:p>
          <a:p>
            <a:pPr marL="514350" indent="-514350">
              <a:buNone/>
            </a:pP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Slovotvorný základ </a:t>
            </a:r>
            <a:r>
              <a:rPr lang="sk-SK" sz="2800" dirty="0" smtClean="0">
                <a:latin typeface="Cambria" pitchFamily="18" charset="0"/>
              </a:rPr>
              <a:t>– základ slov, z ktorého sa odvodzujú nové.</a:t>
            </a:r>
          </a:p>
          <a:p>
            <a:pPr marL="514350" indent="-514350">
              <a:buNone/>
            </a:pPr>
            <a:r>
              <a:rPr lang="sk-SK" sz="2800" dirty="0" smtClean="0">
                <a:latin typeface="Cambria" pitchFamily="18" charset="0"/>
              </a:rPr>
              <a:t>K nim sa pripája </a:t>
            </a: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slovotvorná prípona </a:t>
            </a:r>
            <a:r>
              <a:rPr lang="sk-SK" sz="2800" dirty="0" smtClean="0">
                <a:latin typeface="Cambria" pitchFamily="18" charset="0"/>
              </a:rPr>
              <a:t/>
            </a:r>
            <a:br>
              <a:rPr lang="sk-SK" sz="2800" dirty="0" smtClean="0">
                <a:latin typeface="Cambria" pitchFamily="18" charset="0"/>
              </a:rPr>
            </a:br>
            <a:r>
              <a:rPr lang="sk-SK" sz="2800" dirty="0" smtClean="0">
                <a:latin typeface="Cambria" pitchFamily="18" charset="0"/>
              </a:rPr>
              <a:t>a </a:t>
            </a: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slovotvorná predpona</a:t>
            </a:r>
            <a:r>
              <a:rPr lang="sk-SK" sz="2800" dirty="0" smtClean="0">
                <a:latin typeface="Cambria" pitchFamily="18" charset="0"/>
              </a:rPr>
              <a:t>. </a:t>
            </a:r>
          </a:p>
        </p:txBody>
      </p:sp>
      <p:pic>
        <p:nvPicPr>
          <p:cNvPr id="4" name="Obrázok 3" descr="shutterstock_83753245-Conver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733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>
                <a:solidFill>
                  <a:srgbClr val="7030A0"/>
                </a:solidFill>
                <a:latin typeface="Cambria" pitchFamily="18" charset="0"/>
              </a:rPr>
              <a:t>Slovotvorná prípona: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Chod</a:t>
            </a:r>
            <a:r>
              <a:rPr lang="sk-SK" sz="2800" dirty="0" smtClean="0">
                <a:latin typeface="Cambria" pitchFamily="18" charset="0"/>
              </a:rPr>
              <a:t>iť: </a:t>
            </a: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chod</a:t>
            </a:r>
            <a:r>
              <a:rPr lang="sk-SK" sz="2800" dirty="0" smtClean="0">
                <a:latin typeface="Cambria" pitchFamily="18" charset="0"/>
              </a:rPr>
              <a:t> – </a:t>
            </a:r>
            <a:r>
              <a:rPr lang="sk-SK" sz="2800" b="1" dirty="0" err="1" smtClean="0">
                <a:solidFill>
                  <a:srgbClr val="00B0F0"/>
                </a:solidFill>
                <a:latin typeface="Cambria" pitchFamily="18" charset="0"/>
              </a:rPr>
              <a:t>ec</a:t>
            </a:r>
            <a:endParaRPr lang="sk-SK" sz="2800" b="1" dirty="0" smtClean="0">
              <a:solidFill>
                <a:srgbClr val="00B0F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Vlastn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iť:</a:t>
            </a: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sk-SK" sz="2800" b="1" dirty="0" err="1" smtClean="0">
                <a:solidFill>
                  <a:srgbClr val="00B050"/>
                </a:solidFill>
                <a:latin typeface="Cambria" pitchFamily="18" charset="0"/>
              </a:rPr>
              <a:t>vlastn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sk-SK" sz="2800" b="1" dirty="0" err="1" smtClean="0">
                <a:solidFill>
                  <a:srgbClr val="00B0F0"/>
                </a:solidFill>
                <a:latin typeface="Cambria" pitchFamily="18" charset="0"/>
              </a:rPr>
              <a:t>ík</a:t>
            </a:r>
            <a:endParaRPr lang="sk-SK" sz="2800" b="1" dirty="0" smtClean="0">
              <a:solidFill>
                <a:srgbClr val="00B0F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7030A0"/>
                </a:solidFill>
                <a:latin typeface="Cambria" pitchFamily="18" charset="0"/>
              </a:rPr>
              <a:t>Slovotvorná predpona: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Hráč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: </a:t>
            </a:r>
            <a:r>
              <a:rPr lang="sk-SK" sz="2800" b="1" dirty="0" smtClean="0">
                <a:solidFill>
                  <a:srgbClr val="FFC000"/>
                </a:solidFill>
                <a:latin typeface="Cambria" pitchFamily="18" charset="0"/>
              </a:rPr>
              <a:t>proti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hráč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Zápas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: </a:t>
            </a:r>
            <a:r>
              <a:rPr lang="sk-SK" sz="2800" b="1" dirty="0" smtClean="0">
                <a:solidFill>
                  <a:srgbClr val="FFC000"/>
                </a:solidFill>
                <a:latin typeface="Cambria" pitchFamily="18" charset="0"/>
              </a:rPr>
              <a:t>pred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 - </a:t>
            </a: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zápas</a:t>
            </a:r>
          </a:p>
          <a:p>
            <a:pPr>
              <a:buNone/>
            </a:pPr>
            <a:endParaRPr lang="sk-SK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Obrázok 3" descr="19864824-Cartoon-boy-yelling-and-shouting-into-a-megaphone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352800"/>
            <a:ext cx="2530602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Cambria" pitchFamily="18" charset="0"/>
              </a:rPr>
              <a:t>2. SKLADANIE: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Spojením dvoch alebo viacerých slov.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tx1"/>
                </a:solidFill>
                <a:latin typeface="Cambria" pitchFamily="18" charset="0"/>
              </a:rPr>
              <a:t>zem – e- guľa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tx1"/>
                </a:solidFill>
                <a:latin typeface="Cambria" pitchFamily="18" charset="0"/>
              </a:rPr>
              <a:t>auto – dielňa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tx1"/>
                </a:solidFill>
                <a:latin typeface="Cambria" pitchFamily="18" charset="0"/>
              </a:rPr>
              <a:t>zem – e - trasenie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Cambria" pitchFamily="18" charset="0"/>
              </a:rPr>
              <a:t>3. PRENÁŠANIE VÝZNAMU:</a:t>
            </a:r>
          </a:p>
          <a:p>
            <a:pPr algn="ctr">
              <a:buNone/>
            </a:pPr>
            <a:r>
              <a:rPr lang="sk-SK" sz="2800" i="1" dirty="0" smtClean="0">
                <a:latin typeface="Cambria" pitchFamily="18" charset="0"/>
              </a:rPr>
              <a:t>Hviezdy sa roztancovali.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Cambria" pitchFamily="18" charset="0"/>
              </a:rPr>
              <a:t>4. SPÁJANIE SLOV DO VIACSLOVNÝCH POMENOVANÍ:</a:t>
            </a:r>
          </a:p>
          <a:p>
            <a:pPr algn="ctr">
              <a:buNone/>
            </a:pPr>
            <a:r>
              <a:rPr lang="sk-SK" sz="2800" i="1" dirty="0" smtClean="0">
                <a:latin typeface="Cambria" pitchFamily="18" charset="0"/>
              </a:rPr>
              <a:t>Elektrická energia; prejsť niekomu cez rozum.</a:t>
            </a:r>
            <a:endParaRPr lang="sk-SK" sz="2800" i="1" dirty="0"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562600" y="1752601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Cambria" pitchFamily="18" charset="0"/>
              </a:rPr>
              <a:t>5. SKRACOVANIE:</a:t>
            </a:r>
          </a:p>
          <a:p>
            <a:pPr>
              <a:buNone/>
            </a:pPr>
            <a:r>
              <a:rPr lang="sk-SK" sz="2800" dirty="0" smtClean="0">
                <a:latin typeface="Cambria" pitchFamily="18" charset="0"/>
              </a:rPr>
              <a:t>Nové slová vznikajú skracovaním slov, pričom význam sa nemení. </a:t>
            </a:r>
          </a:p>
          <a:p>
            <a:pPr marL="514350" indent="-514350">
              <a:buAutoNum type="alphaLcParenR"/>
            </a:pP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Skratky </a:t>
            </a:r>
            <a:r>
              <a:rPr lang="sk-SK" sz="2800" dirty="0" smtClean="0">
                <a:latin typeface="Cambria" pitchFamily="18" charset="0"/>
              </a:rPr>
              <a:t>– </a:t>
            </a:r>
            <a:r>
              <a:rPr lang="sk-SK" sz="2800" i="1" dirty="0" smtClean="0">
                <a:latin typeface="Cambria" pitchFamily="18" charset="0"/>
              </a:rPr>
              <a:t>napr.; tzv. </a:t>
            </a:r>
          </a:p>
          <a:p>
            <a:pPr marL="514350" indent="-514350">
              <a:buAutoNum type="alphaLcParenR"/>
            </a:pP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Iniciálové skratky </a:t>
            </a:r>
            <a:r>
              <a:rPr lang="sk-SK" sz="2800" dirty="0" smtClean="0">
                <a:latin typeface="Cambria" pitchFamily="18" charset="0"/>
              </a:rPr>
              <a:t>– </a:t>
            </a:r>
            <a:r>
              <a:rPr lang="sk-SK" sz="2800" i="1" dirty="0" err="1" smtClean="0">
                <a:latin typeface="Cambria" pitchFamily="18" charset="0"/>
              </a:rPr>
              <a:t>Zš</a:t>
            </a:r>
            <a:r>
              <a:rPr lang="sk-SK" sz="2800" i="1" dirty="0" smtClean="0">
                <a:latin typeface="Cambria" pitchFamily="18" charset="0"/>
              </a:rPr>
              <a:t>, SND, DAB</a:t>
            </a:r>
          </a:p>
          <a:p>
            <a:pPr marL="514350" indent="-514350">
              <a:buAutoNum type="alphaLcParenR"/>
            </a:pP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Skratkové slová </a:t>
            </a:r>
            <a:r>
              <a:rPr lang="sk-SK" sz="2800" dirty="0" smtClean="0">
                <a:latin typeface="Cambria" pitchFamily="18" charset="0"/>
              </a:rPr>
              <a:t>– </a:t>
            </a:r>
            <a:r>
              <a:rPr lang="sk-SK" sz="2800" i="1" dirty="0" smtClean="0">
                <a:latin typeface="Cambria" pitchFamily="18" charset="0"/>
              </a:rPr>
              <a:t>TANAP, Slovnaft</a:t>
            </a:r>
          </a:p>
          <a:p>
            <a:pPr marL="514350" indent="-514350">
              <a:buAutoNum type="alphaLcParenR"/>
            </a:pP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Značky</a:t>
            </a:r>
            <a:r>
              <a:rPr lang="sk-SK" sz="2800" dirty="0" smtClean="0">
                <a:latin typeface="Cambria" pitchFamily="18" charset="0"/>
              </a:rPr>
              <a:t> – </a:t>
            </a:r>
            <a:r>
              <a:rPr lang="sk-SK" sz="2800" i="1" dirty="0" smtClean="0">
                <a:latin typeface="Cambria" pitchFamily="18" charset="0"/>
              </a:rPr>
              <a:t>km, mm, cm, l</a:t>
            </a:r>
            <a:endParaRPr lang="sk-SK" sz="2800" i="1" dirty="0">
              <a:latin typeface="Cambria" pitchFamily="18" charset="0"/>
            </a:endParaRPr>
          </a:p>
        </p:txBody>
      </p:sp>
      <p:pic>
        <p:nvPicPr>
          <p:cNvPr id="4" name="Obrázok 3" descr="skratky.jpg"/>
          <p:cNvPicPr>
            <a:picLocks noChangeAspect="1"/>
          </p:cNvPicPr>
          <p:nvPr/>
        </p:nvPicPr>
        <p:blipFill>
          <a:blip r:embed="rId2" cstate="print"/>
          <a:srcRect t="15455" b="4545"/>
          <a:stretch>
            <a:fillRect/>
          </a:stretch>
        </p:blipFill>
        <p:spPr>
          <a:xfrm>
            <a:off x="6310312" y="2743200"/>
            <a:ext cx="2757488" cy="3014396"/>
          </a:xfrm>
          <a:prstGeom prst="rect">
            <a:avLst/>
          </a:prstGeom>
        </p:spPr>
      </p:pic>
      <p:pic>
        <p:nvPicPr>
          <p:cNvPr id="6" name="Obrázok 5" descr="v6ym.skrat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46865">
            <a:off x="3505200" y="5010140"/>
            <a:ext cx="2664969" cy="1499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6. PREBERANIE SLOV Z INÝCH JAZYKOV</a:t>
            </a:r>
          </a:p>
          <a:p>
            <a:pPr>
              <a:buNone/>
            </a:pPr>
            <a:r>
              <a:rPr lang="sk-SK" dirty="0" smtClean="0"/>
              <a:t>Mnohé slová zdomácneli. </a:t>
            </a:r>
          </a:p>
          <a:p>
            <a:pPr>
              <a:buNone/>
            </a:pPr>
            <a:r>
              <a:rPr lang="sk-SK" b="1" dirty="0" smtClean="0">
                <a:solidFill>
                  <a:srgbClr val="00B0F0"/>
                </a:solidFill>
              </a:rPr>
              <a:t>Kalky</a:t>
            </a:r>
            <a:r>
              <a:rPr lang="sk-SK" dirty="0" smtClean="0"/>
              <a:t> – doslovné preklady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2050" name="AutoShape 2" descr="https://sixdegreesofkosherbacon.files.wordpress.com/2015/11/1-too_many_words_by_payana-d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 descr="1-too_many_words_by_payana-dev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r="20210"/>
          <a:stretch>
            <a:fillRect/>
          </a:stretch>
        </p:blipFill>
        <p:spPr>
          <a:xfrm>
            <a:off x="5029200" y="2286000"/>
            <a:ext cx="3505200" cy="27432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orig02.deviantart.net/66b0/f/2013/100/7/f/the_world___in_words__by_emilwidlund-d615ll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9527" t="15571" r="10448" b="6521"/>
          <a:stretch>
            <a:fillRect/>
          </a:stretch>
        </p:blipFill>
        <p:spPr bwMode="auto">
          <a:xfrm>
            <a:off x="762000" y="3429000"/>
            <a:ext cx="3896139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312</Words>
  <Application>Microsoft Office PowerPoint</Application>
  <PresentationFormat>Předvádění na obrazovce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Motív Office</vt:lpstr>
      <vt:lpstr>OBOHACOVANIE SLOVENEJ ZÁSOBY</vt:lpstr>
      <vt:lpstr>Prezentace aplikace PowerPoint</vt:lpstr>
      <vt:lpstr>OBOHACOVANIE SZ</vt:lpstr>
      <vt:lpstr>OBOHACOVANIE SZ</vt:lpstr>
      <vt:lpstr>OBOHACOVANIE SZ</vt:lpstr>
      <vt:lpstr>OBOHACOVANIE SZ</vt:lpstr>
      <vt:lpstr>OBOHACOVANIE SZ</vt:lpstr>
      <vt:lpstr>OBOHACOVANIE SZ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OBOHACOVANIE SLOVENEJ ZÁSOBY</dc:title>
  <dc:creator>Beáta</dc:creator>
  <cp:lastModifiedBy>Beáta</cp:lastModifiedBy>
  <cp:revision>13</cp:revision>
  <dcterms:modified xsi:type="dcterms:W3CDTF">2020-03-25T14:54:01Z</dcterms:modified>
</cp:coreProperties>
</file>