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80" r:id="rId11"/>
    <p:sldId id="266" r:id="rId12"/>
    <p:sldId id="276" r:id="rId13"/>
    <p:sldId id="279" r:id="rId14"/>
    <p:sldId id="264" r:id="rId15"/>
    <p:sldId id="275" r:id="rId16"/>
    <p:sldId id="278" r:id="rId17"/>
    <p:sldId id="265" r:id="rId18"/>
    <p:sldId id="274" r:id="rId19"/>
    <p:sldId id="270" r:id="rId20"/>
    <p:sldId id="267" r:id="rId21"/>
    <p:sldId id="273" r:id="rId22"/>
    <p:sldId id="271" r:id="rId23"/>
    <p:sldId id="268" r:id="rId24"/>
    <p:sldId id="281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FF66"/>
    <a:srgbClr val="5DED6B"/>
    <a:srgbClr val="C8E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06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8617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6654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1829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42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546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118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8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303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3772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615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6E86CA-DF8C-437D-A142-94F3248C3A65}" type="datetimeFigureOut">
              <a:rPr lang="sk-SK" smtClean="0"/>
              <a:t>27. 3. 2020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63D18D-6B18-4420-BEC4-A6D373A47267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9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Blackadder ITC" panose="04020505051007020D02" pitchFamily="82" charset="0"/>
              </a:rPr>
              <a:t>Mestá Francúzska</a:t>
            </a:r>
            <a:endParaRPr lang="sk-SK" dirty="0">
              <a:latin typeface="Blackadder ITC" panose="04020505051007020D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latin typeface="Bahnschrift Light SemiCondensed" panose="020B0502040204020203" pitchFamily="34" charset="0"/>
              </a:rPr>
              <a:t>ISABEL MÁRIA MIČÚCHOVÁ</a:t>
            </a:r>
            <a:endParaRPr lang="sk-SK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62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VÝBORNE</a:t>
            </a:r>
            <a:endParaRPr lang="sk-SK" sz="96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>
            <a:off x="9854213" y="4234514"/>
            <a:ext cx="2121763" cy="14914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 otázka!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0260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lgerian" panose="04020705040A02060702" pitchFamily="82" charset="0"/>
              </a:rPr>
              <a:t>2</a:t>
            </a:r>
            <a:r>
              <a:rPr lang="sk-SK" dirty="0" smtClean="0">
                <a:latin typeface="Algerian" panose="04020705040A02060702" pitchFamily="82" charset="0"/>
              </a:rPr>
              <a:t>. Otázka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Ktoré mesto je tradičné </a:t>
            </a:r>
            <a:r>
              <a:rPr lang="sk-SK" b="1" dirty="0" smtClean="0"/>
              <a:t>študentské</a:t>
            </a:r>
            <a:r>
              <a:rPr lang="sk-SK" dirty="0" smtClean="0"/>
              <a:t> mesto?</a:t>
            </a: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A) Marseille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B) Lyon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3" action="ppaction://hlinksldjump"/>
              </a:rPr>
              <a:t>C) Toulouse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endParaRPr lang="sk-SK" dirty="0">
              <a:latin typeface="Bradley Hand ITC" panose="03070402050302030203" pitchFamily="66" charset="0"/>
            </a:endParaRPr>
          </a:p>
          <a:p>
            <a:r>
              <a:rPr lang="sk-SK" dirty="0">
                <a:latin typeface="Jokerman" panose="04090605060D06020702" pitchFamily="82" charset="0"/>
              </a:rPr>
              <a:t>1 bod</a:t>
            </a:r>
          </a:p>
          <a:p>
            <a:endParaRPr lang="sk-SK" dirty="0">
              <a:latin typeface="Bradley Hand ITC" panose="03070402050302030203" pitchFamily="66" charset="0"/>
            </a:endParaRPr>
          </a:p>
        </p:txBody>
      </p:sp>
      <p:pic>
        <p:nvPicPr>
          <p:cNvPr id="4" name="Zástupný symbol obsah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2476191"/>
            <a:ext cx="5858270" cy="29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6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>
                <a:solidFill>
                  <a:srgbClr val="FF0000"/>
                </a:solidFill>
                <a:latin typeface="Algerian" panose="04020705040A02060702" pitchFamily="82" charset="0"/>
              </a:rPr>
              <a:t>ZL</a:t>
            </a:r>
            <a:r>
              <a:rPr lang="sk-SK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</a:t>
            </a:r>
            <a:endParaRPr lang="sk-SK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182880" y="4325112"/>
            <a:ext cx="2560320" cy="17676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Skús to ešte raz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7335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VÝBORNE</a:t>
            </a:r>
            <a:endParaRPr lang="sk-SK" sz="96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>
            <a:off x="9836458" y="4278903"/>
            <a:ext cx="2121763" cy="14914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 otázka!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8696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lgerian" panose="04020705040A02060702" pitchFamily="82" charset="0"/>
              </a:rPr>
              <a:t>3</a:t>
            </a:r>
            <a:r>
              <a:rPr lang="sk-SK" dirty="0" smtClean="0">
                <a:latin typeface="Algerian" panose="04020705040A02060702" pitchFamily="82" charset="0"/>
              </a:rPr>
              <a:t>. Otázka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Pýchou ktorého mesta je katedrála </a:t>
            </a:r>
            <a:r>
              <a:rPr lang="sk-SK" b="1" dirty="0" smtClean="0"/>
              <a:t>Notre-Dame de Reims</a:t>
            </a:r>
            <a:r>
              <a:rPr lang="sk-SK" dirty="0" smtClean="0"/>
              <a:t>?</a:t>
            </a: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A) Lyon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3" action="ppaction://hlinksldjump"/>
              </a:rPr>
              <a:t>B) Remeš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C) Montpellier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endParaRPr lang="sk-SK" dirty="0">
              <a:latin typeface="Bradley Hand ITC" panose="03070402050302030203" pitchFamily="66" charset="0"/>
            </a:endParaRPr>
          </a:p>
          <a:p>
            <a:r>
              <a:rPr lang="sk-SK" dirty="0">
                <a:latin typeface="Jokerman" panose="04090605060D06020702" pitchFamily="82" charset="0"/>
              </a:rPr>
              <a:t>1 bod</a:t>
            </a:r>
          </a:p>
          <a:p>
            <a:endParaRPr lang="sk-SK" dirty="0">
              <a:latin typeface="Bradley Hand ITC" panose="03070402050302030203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93" y="2472242"/>
            <a:ext cx="4721315" cy="31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5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>
                <a:solidFill>
                  <a:srgbClr val="FF0000"/>
                </a:solidFill>
                <a:latin typeface="Algerian" panose="04020705040A02060702" pitchFamily="82" charset="0"/>
              </a:rPr>
              <a:t>ZL</a:t>
            </a:r>
            <a:r>
              <a:rPr lang="sk-SK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</a:t>
            </a:r>
            <a:endParaRPr lang="sk-SK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182880" y="4325112"/>
            <a:ext cx="2560320" cy="17676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Skús to ešte raz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9622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VÝBORNE</a:t>
            </a:r>
            <a:endParaRPr lang="sk-SK" sz="96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>
            <a:off x="9836458" y="4278903"/>
            <a:ext cx="2121763" cy="14914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 otázka!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8212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lgerian" panose="04020705040A02060702" pitchFamily="82" charset="0"/>
              </a:rPr>
              <a:t>4</a:t>
            </a:r>
            <a:r>
              <a:rPr lang="sk-SK" dirty="0" smtClean="0">
                <a:latin typeface="Algerian" panose="04020705040A02060702" pitchFamily="82" charset="0"/>
              </a:rPr>
              <a:t>. otázka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Ktoré mesto je druhé </a:t>
            </a:r>
            <a:r>
              <a:rPr lang="sk-SK" b="1" dirty="0" smtClean="0"/>
              <a:t>najnavštevovanejšie</a:t>
            </a:r>
            <a:r>
              <a:rPr lang="sk-SK" dirty="0" smtClean="0"/>
              <a:t> po Paríži?</a:t>
            </a: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A) Lyon</a:t>
            </a:r>
            <a:endParaRPr lang="sk-SK" sz="2400" dirty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3" action="ppaction://hlinksldjump"/>
              </a:rPr>
              <a:t>B) Remeš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3" action="ppaction://hlinksldjump"/>
              </a:rPr>
              <a:t>C) Toulouse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endParaRPr lang="sk-SK" dirty="0">
              <a:latin typeface="Bradley Hand ITC" panose="03070402050302030203" pitchFamily="66" charset="0"/>
            </a:endParaRPr>
          </a:p>
          <a:p>
            <a:r>
              <a:rPr lang="sk-SK" dirty="0">
                <a:latin typeface="Jokerman" panose="04090605060D06020702" pitchFamily="82" charset="0"/>
              </a:rPr>
              <a:t>1 bod</a:t>
            </a:r>
          </a:p>
          <a:p>
            <a:endParaRPr lang="sk-SK" dirty="0" smtClean="0">
              <a:latin typeface="Bradley Hand ITC" panose="03070402050302030203" pitchFamily="66" charset="0"/>
            </a:endParaRP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Zástupný symbol obsah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26" y="2302932"/>
            <a:ext cx="5254174" cy="29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14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>
                <a:solidFill>
                  <a:srgbClr val="FF0000"/>
                </a:solidFill>
                <a:latin typeface="Algerian" panose="04020705040A02060702" pitchFamily="82" charset="0"/>
              </a:rPr>
              <a:t>ZL</a:t>
            </a:r>
            <a:r>
              <a:rPr lang="sk-SK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</a:t>
            </a:r>
            <a:endParaRPr lang="sk-SK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182880" y="4325112"/>
            <a:ext cx="2560320" cy="17676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Skús to ešte raz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896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VÝBORNE</a:t>
            </a:r>
            <a:endParaRPr lang="sk-SK" sz="96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>
            <a:off x="9836458" y="4278903"/>
            <a:ext cx="2121763" cy="14914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 otázka!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077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585" y="315884"/>
            <a:ext cx="3200400" cy="1039092"/>
          </a:xfrm>
        </p:spPr>
        <p:txBody>
          <a:bodyPr/>
          <a:lstStyle/>
          <a:p>
            <a:r>
              <a:rPr lang="sk-SK" dirty="0" smtClean="0">
                <a:latin typeface="Bradley Hand ITC" panose="03070402050302030203" pitchFamily="66" charset="0"/>
              </a:rPr>
              <a:t>Marseille</a:t>
            </a:r>
            <a:endParaRPr lang="sk-SK" dirty="0">
              <a:latin typeface="Bradley Hand ITC" panose="03070402050302030203" pitchFamily="66" charset="0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42" y="985424"/>
            <a:ext cx="6492875" cy="4324499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7571" y="1597828"/>
            <a:ext cx="3507505" cy="48528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k-SK" sz="2400" dirty="0" smtClean="0"/>
              <a:t>Hneď </a:t>
            </a:r>
            <a:r>
              <a:rPr lang="sk-SK" sz="2400" dirty="0"/>
              <a:t>po Paríži je Marseille </a:t>
            </a:r>
            <a:r>
              <a:rPr lang="sk-SK" sz="2400" b="1" dirty="0"/>
              <a:t>druhým najväčším mestom Francúzska</a:t>
            </a:r>
            <a:r>
              <a:rPr lang="sk-SK" sz="2400" dirty="0"/>
              <a:t>, a zároveň je i jedným z jeho najstarších miest. Hlavné mesto známeho regiónu Provensálsko bolo už na prelome letopočtov dôležitým obchodným prístavom. Odvšadiaľ tu sála atmosféra ovenčená bohatou históriou.</a:t>
            </a:r>
          </a:p>
          <a:p>
            <a:pPr algn="just"/>
            <a:r>
              <a:rPr lang="sk-SK" sz="2400" dirty="0"/>
              <a:t>Jedným z mnohých dôvodov, prečo sem zamieriť, sú </a:t>
            </a:r>
            <a:r>
              <a:rPr lang="sk-SK" sz="2400" b="1" dirty="0"/>
              <a:t>miestne vychýrené múzeá</a:t>
            </a:r>
            <a:r>
              <a:rPr lang="sk-SK" sz="2400" dirty="0"/>
              <a:t>. Za zmienku stojí rozhodne</a:t>
            </a:r>
            <a:r>
              <a:rPr lang="sk-SK" sz="2400" b="1" dirty="0"/>
              <a:t> Musée de la Mode</a:t>
            </a:r>
            <a:r>
              <a:rPr lang="sk-SK" sz="2400" dirty="0"/>
              <a:t>, ktoré je, ako asi správne tušíte, múzeom módy. Nájdete tu viac ako 6000 rôznych kostýmov. V </a:t>
            </a:r>
            <a:r>
              <a:rPr lang="sk-SK" sz="2400" b="1" dirty="0"/>
              <a:t>Musée Cantini</a:t>
            </a:r>
            <a:r>
              <a:rPr lang="sk-SK" sz="2400" dirty="0"/>
              <a:t> je zasa umiestnených množstvo diel takých velikánov, ako </a:t>
            </a:r>
            <a:r>
              <a:rPr lang="sk-SK" sz="2400" b="1" dirty="0"/>
              <a:t>Picasso, Matisse, Miró </a:t>
            </a:r>
            <a:r>
              <a:rPr lang="sk-SK" sz="2400" dirty="0"/>
              <a:t>a mnohých iných. Milovníci histórie a umenia určite nebudú </a:t>
            </a:r>
            <a:r>
              <a:rPr lang="sk-SK" sz="2400" dirty="0" smtClean="0"/>
              <a:t>sklamaní.</a:t>
            </a:r>
          </a:p>
          <a:p>
            <a:pPr algn="just"/>
            <a:endParaRPr lang="sk-SK" dirty="0"/>
          </a:p>
          <a:p>
            <a:pPr algn="just"/>
            <a:endParaRPr lang="sk-SK" sz="2000" dirty="0">
              <a:latin typeface="Jokerman" panose="04090605060D06020702" pitchFamily="82" charset="0"/>
            </a:endParaRPr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5321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5. otázka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ktorom meste bola už v trinástom storočí založená </a:t>
            </a:r>
            <a:r>
              <a:rPr lang="sk-SK" b="1" dirty="0" smtClean="0"/>
              <a:t>prvá lekárska univerzita</a:t>
            </a:r>
            <a:r>
              <a:rPr lang="sk-SK" dirty="0" smtClean="0"/>
              <a:t>?</a:t>
            </a: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A) Montpellier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3" action="ppaction://hlinksldjump"/>
              </a:rPr>
              <a:t>B) Remeš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3" action="ppaction://hlinksldjump"/>
              </a:rPr>
              <a:t>C) Lyon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endParaRPr lang="sk-SK" dirty="0">
              <a:latin typeface="Bradley Hand ITC" panose="03070402050302030203" pitchFamily="66" charset="0"/>
            </a:endParaRPr>
          </a:p>
          <a:p>
            <a:r>
              <a:rPr lang="sk-SK" dirty="0">
                <a:latin typeface="Jokerman" panose="04090605060D06020702" pitchFamily="82" charset="0"/>
              </a:rPr>
              <a:t>1 bod</a:t>
            </a:r>
          </a:p>
          <a:p>
            <a:endParaRPr lang="sk-SK" dirty="0">
              <a:latin typeface="Bradley Hand ITC" panose="03070402050302030203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97" y="2266441"/>
            <a:ext cx="4942047" cy="37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0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>
                <a:solidFill>
                  <a:srgbClr val="FF0000"/>
                </a:solidFill>
                <a:latin typeface="Algerian" panose="04020705040A02060702" pitchFamily="82" charset="0"/>
              </a:rPr>
              <a:t>ZL</a:t>
            </a:r>
            <a:r>
              <a:rPr lang="sk-SK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</a:t>
            </a:r>
            <a:endParaRPr lang="sk-SK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182880" y="4325112"/>
            <a:ext cx="2560320" cy="17676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Skús to ešte raz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6026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VÝBORNE</a:t>
            </a:r>
            <a:endParaRPr lang="sk-SK" sz="96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>
            <a:off x="9419208" y="4325112"/>
            <a:ext cx="2677505" cy="17045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Ideme na vyhodnotenie!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2594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!!!VYHODNOTENIE!!!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 </a:t>
            </a:r>
            <a:r>
              <a:rPr lang="sk-SK" sz="3600" dirty="0" smtClean="0"/>
              <a:t>5 bodov..... Známka: 1 alebo: 1. miesto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sz="3200" dirty="0" smtClean="0"/>
              <a:t>4 body.... Známka: 2 alebo: 2. miesto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sz="2800" dirty="0" smtClean="0"/>
              <a:t>3 body... Známka: 3 alebo: 3. miesto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sz="2400" dirty="0" smtClean="0"/>
              <a:t>2 body.. Známka: 4 alebo: 4. miesto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1 bod. Známka: 5 alebo: 5. miesto</a:t>
            </a:r>
          </a:p>
          <a:p>
            <a:pPr marL="0" indent="0" algn="ctr">
              <a:buNone/>
            </a:pPr>
            <a:r>
              <a:rPr lang="sk-SK" dirty="0"/>
              <a:t> </a:t>
            </a:r>
            <a:r>
              <a:rPr lang="sk-SK" sz="3200" dirty="0" smtClean="0">
                <a:latin typeface="Maiandra GD" panose="020E0502030308020204" pitchFamily="34" charset="0"/>
              </a:rPr>
              <a:t>SRDEČNE GRATULUJEM!</a:t>
            </a:r>
          </a:p>
          <a:p>
            <a:pPr marL="0" indent="0">
              <a:buNone/>
            </a:pPr>
            <a:r>
              <a:rPr lang="sk-SK" dirty="0">
                <a:solidFill>
                  <a:srgbClr val="99CC00"/>
                </a:solidFill>
                <a:latin typeface="Maiandra GD" panose="020E0502030308020204" pitchFamily="34" charset="0"/>
              </a:rPr>
              <a:t> </a:t>
            </a:r>
            <a:r>
              <a:rPr lang="sk-SK" i="1" u="sng" dirty="0" smtClean="0">
                <a:solidFill>
                  <a:srgbClr val="99CC00"/>
                </a:solidFill>
                <a:latin typeface="+mj-lt"/>
              </a:rPr>
              <a:t>A veľká vďaka za pozornosť.</a:t>
            </a:r>
            <a:endParaRPr lang="sk-SK" i="1" u="sng" dirty="0">
              <a:solidFill>
                <a:srgbClr val="99CC0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66" y="2417818"/>
            <a:ext cx="4101982" cy="221579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98" y="94005"/>
            <a:ext cx="1301267" cy="153693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1270" y="141091"/>
            <a:ext cx="1452785" cy="145278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4" y="5075195"/>
            <a:ext cx="920448" cy="110233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9" y="3525712"/>
            <a:ext cx="1603670" cy="165421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0289" y="4182327"/>
            <a:ext cx="1170517" cy="19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64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283" y="2414662"/>
            <a:ext cx="9925397" cy="1450757"/>
          </a:xfrm>
        </p:spPr>
        <p:txBody>
          <a:bodyPr>
            <a:normAutofit/>
          </a:bodyPr>
          <a:lstStyle/>
          <a:p>
            <a:pPr algn="ctr"/>
            <a:r>
              <a:rPr lang="sk-SK" sz="9600" dirty="0" smtClean="0"/>
              <a:t>THE END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val="3811681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radley Hand ITC" panose="03070402050302030203" pitchFamily="66" charset="0"/>
              </a:rPr>
              <a:t>Remeš</a:t>
            </a:r>
            <a:endParaRPr lang="sk-SK" dirty="0">
              <a:latin typeface="Bradley Hand ITC" panose="0307040205030203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Toto historicky významné mesto je strediskom regiónu </a:t>
            </a:r>
            <a:r>
              <a:rPr lang="sk-SK" dirty="0" smtClean="0"/>
              <a:t>Champagne-</a:t>
            </a:r>
            <a:r>
              <a:rPr lang="sk-SK" dirty="0" err="1" smtClean="0"/>
              <a:t>Ardenne</a:t>
            </a:r>
            <a:r>
              <a:rPr lang="sk-SK" dirty="0" smtClean="0"/>
              <a:t>. </a:t>
            </a:r>
            <a:r>
              <a:rPr lang="sk-SK" dirty="0"/>
              <a:t>Denne sem prichádzajú tisícky turistov pokochať sa nielen </a:t>
            </a:r>
            <a:r>
              <a:rPr lang="sk-SK" b="1" dirty="0"/>
              <a:t>krásami miestnej architektúry</a:t>
            </a:r>
            <a:r>
              <a:rPr lang="sk-SK" dirty="0"/>
              <a:t>, ale takisto </a:t>
            </a:r>
            <a:r>
              <a:rPr lang="sk-SK" b="1" dirty="0"/>
              <a:t>ochutnať pravé šampanské</a:t>
            </a:r>
            <a:r>
              <a:rPr lang="sk-SK" dirty="0"/>
              <a:t> práve na mieste jeho zrodu. </a:t>
            </a:r>
          </a:p>
          <a:p>
            <a:pPr algn="just"/>
            <a:r>
              <a:rPr lang="sk-SK" dirty="0"/>
              <a:t>Dominantou a zároveň veľkou pýchou mesta je katedrála </a:t>
            </a:r>
            <a:r>
              <a:rPr lang="sk-SK" b="1" dirty="0"/>
              <a:t>Notre-Dame de Reims</a:t>
            </a:r>
            <a:r>
              <a:rPr lang="sk-SK" dirty="0"/>
              <a:t>, ktorá je dokonca ešte väčšia ako jej parížska sestra. V minulosti sa tu korunovali francúzski králi</a:t>
            </a:r>
            <a:r>
              <a:rPr lang="sk-SK" dirty="0" smtClean="0"/>
              <a:t>.     </a:t>
            </a:r>
            <a:endParaRPr lang="sk-SK" dirty="0">
              <a:latin typeface="Jokerman" panose="04090605060D06020702" pitchFamily="82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39" y="3531921"/>
            <a:ext cx="3832551" cy="254948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50" y="3531922"/>
            <a:ext cx="3783691" cy="25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8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radley Hand ITC" panose="03070402050302030203" pitchFamily="66" charset="0"/>
              </a:rPr>
              <a:t>Lyon</a:t>
            </a:r>
            <a:endParaRPr lang="sk-SK" dirty="0">
              <a:latin typeface="Bradley Hand ITC" panose="0307040205030203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48144" y="1895610"/>
            <a:ext cx="4937760" cy="4023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dirty="0"/>
              <a:t>Hovorí sa, že ak chcete na vlastnej koži zažiť skutočné gastronomické zážitky, žiadne francúzske mesto vám v tomto smere neposkytne toľko pôžitku ako Lyon. Určite aj z tohto dôvodu sa stalo</a:t>
            </a:r>
            <a:r>
              <a:rPr lang="sk-SK" b="1" dirty="0"/>
              <a:t> druhým najnavštevovanejším mestom Francúzska</a:t>
            </a:r>
            <a:r>
              <a:rPr lang="sk-SK" dirty="0"/>
              <a:t>. </a:t>
            </a:r>
          </a:p>
          <a:p>
            <a:pPr algn="just"/>
            <a:r>
              <a:rPr lang="sk-SK" dirty="0"/>
              <a:t>Francúzsko je rajom katedrál a, samozrejme, tou svojou sa pýši aj Lyon. Ak obľubujete ich atmosféru, tak </a:t>
            </a:r>
            <a:r>
              <a:rPr lang="sk-SK" b="1" dirty="0"/>
              <a:t>Notre Dame de Fourvière</a:t>
            </a:r>
            <a:r>
              <a:rPr lang="sk-SK" dirty="0"/>
              <a:t> nemôžete vynechať. Bola postavená v 19. storočí, v neorománskom a novobyzantskom slohu.</a:t>
            </a:r>
          </a:p>
          <a:p>
            <a:pPr algn="just"/>
            <a:r>
              <a:rPr lang="sk-SK" dirty="0"/>
              <a:t>Zaujímavosťou sú tiež </a:t>
            </a:r>
            <a:r>
              <a:rPr lang="sk-SK" b="1" dirty="0"/>
              <a:t>staroveké ruiny rímskeho amfiteátra</a:t>
            </a:r>
            <a:r>
              <a:rPr lang="sk-SK" dirty="0"/>
              <a:t>, ktorý bol vybudovaný ešte v období pred naším letopočtom. Je tu tiež vybudované múzeum venované rímskej kultúre. </a:t>
            </a:r>
          </a:p>
          <a:p>
            <a:r>
              <a:rPr lang="sk-SK" dirty="0" smtClean="0"/>
              <a:t> </a:t>
            </a:r>
            <a:endParaRPr lang="sk-SK" sz="2200" dirty="0">
              <a:latin typeface="Jokerman" panose="04090605060D06020702" pitchFamily="82" charset="0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11816"/>
            <a:ext cx="5254174" cy="2959336"/>
          </a:xfrm>
        </p:spPr>
      </p:pic>
    </p:spTree>
    <p:extLst>
      <p:ext uri="{BB962C8B-B14F-4D97-AF65-F5344CB8AC3E}">
        <p14:creationId xmlns:p14="http://schemas.microsoft.com/office/powerpoint/2010/main" val="590359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400" cy="719052"/>
          </a:xfrm>
        </p:spPr>
        <p:txBody>
          <a:bodyPr/>
          <a:lstStyle/>
          <a:p>
            <a:r>
              <a:rPr lang="sk-SK" dirty="0" smtClean="0">
                <a:latin typeface="Bradley Hand ITC" panose="03070402050302030203" pitchFamily="66" charset="0"/>
              </a:rPr>
              <a:t>Toulouse</a:t>
            </a:r>
            <a:endParaRPr lang="sk-SK" dirty="0">
              <a:latin typeface="Bradley Hand ITC" panose="03070402050302030203" pitchFamily="66" charset="0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1" b="2159"/>
          <a:stretch/>
        </p:blipFill>
        <p:spPr>
          <a:xfrm>
            <a:off x="5449063" y="864523"/>
            <a:ext cx="5760000" cy="2468881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32509" y="1463040"/>
            <a:ext cx="3391593" cy="4214553"/>
          </a:xfrm>
        </p:spPr>
        <p:txBody>
          <a:bodyPr>
            <a:normAutofit/>
          </a:bodyPr>
          <a:lstStyle/>
          <a:p>
            <a:pPr algn="just"/>
            <a:r>
              <a:rPr lang="sk-SK" sz="1800" dirty="0"/>
              <a:t>Toto mestečko situované na juhu Francúzska je </a:t>
            </a:r>
            <a:r>
              <a:rPr lang="sk-SK" sz="1800" b="1" dirty="0"/>
              <a:t>tradičným študentským mestom</a:t>
            </a:r>
            <a:r>
              <a:rPr lang="sk-SK" sz="1800" dirty="0"/>
              <a:t>. </a:t>
            </a:r>
            <a:r>
              <a:rPr lang="sk-SK" sz="1800" dirty="0" smtClean="0"/>
              <a:t>Nachádza </a:t>
            </a:r>
            <a:r>
              <a:rPr lang="sk-SK" sz="1800" dirty="0"/>
              <a:t>sa tu veľa známych univerzít a počet študujúcich sa odhaduje na viac ako stotisíc. Mladí ľudia dotvárajú miestnu atmosféru a v uliciach mesta to v nočných hodinách naozaj žije.</a:t>
            </a:r>
          </a:p>
          <a:p>
            <a:pPr algn="just"/>
            <a:r>
              <a:rPr lang="sk-SK" sz="1800" dirty="0"/>
              <a:t>Miestni ho radi nazývajú aj </a:t>
            </a:r>
            <a:r>
              <a:rPr lang="sk-SK" sz="1800" b="1" dirty="0"/>
              <a:t>La Ville Rose, čo v preklade znamená ružové mesto</a:t>
            </a:r>
            <a:r>
              <a:rPr lang="sk-SK" sz="1800" dirty="0"/>
              <a:t>. Tento prívlastok si zaslúžil vďaka množstvu budov, ktoré sú postavené z ružových tehál</a:t>
            </a:r>
            <a:r>
              <a:rPr lang="sk-SK" sz="1800" dirty="0" smtClean="0"/>
              <a:t>.</a:t>
            </a:r>
          </a:p>
          <a:p>
            <a:pPr algn="just"/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63" y="3797963"/>
            <a:ext cx="5760000" cy="23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86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radley Hand ITC" panose="03070402050302030203" pitchFamily="66" charset="0"/>
              </a:rPr>
              <a:t>Montpellier</a:t>
            </a:r>
            <a:endParaRPr lang="sk-SK" dirty="0">
              <a:latin typeface="Bradley Hand ITC" panose="03070402050302030203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/>
              <a:t>Toto miesto sa v mnohom líši od okolitých miest, za čo môže v prvom rade história. V prípade Montpellier-u totiž nie je prepojená s Rímskou ríšou, čiže tu nenájdete žiadne pamiatky po Rimanoch. </a:t>
            </a:r>
          </a:p>
          <a:p>
            <a:pPr algn="just"/>
            <a:r>
              <a:rPr lang="sk-SK" dirty="0" smtClean="0"/>
              <a:t>Pôvodnú </a:t>
            </a:r>
            <a:r>
              <a:rPr lang="sk-SK" dirty="0"/>
              <a:t>osadu založili ešte v 9. storočí obchodníci s koreninami a s nimi neskôr prichádzali i liečitelia, ktorí postupne zakladali tzv. lekárske školy. Už začiatkom trinásteho storočia tu bola založená </a:t>
            </a:r>
            <a:r>
              <a:rPr lang="sk-SK" b="1" dirty="0"/>
              <a:t>prvá lekárska univerzita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                                                    </a:t>
            </a:r>
            <a:endParaRPr lang="sk-SK" dirty="0">
              <a:latin typeface="Jokerman" panose="04090605060D06020702" pitchFamily="82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80" y="3550563"/>
            <a:ext cx="3938708" cy="26192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1" y="3857414"/>
            <a:ext cx="3079453" cy="23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7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Teraz si ťa vyskúšam na testíku...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k-SK" sz="8800" dirty="0"/>
          </a:p>
          <a:p>
            <a:pPr marL="0" indent="0" algn="ctr">
              <a:buNone/>
            </a:pPr>
            <a:endParaRPr lang="sk-SK" sz="8800" dirty="0"/>
          </a:p>
        </p:txBody>
      </p:sp>
      <p:sp>
        <p:nvSpPr>
          <p:cNvPr id="7" name="Obdĺžnik 6">
            <a:hlinkClick r:id="rId2" action="ppaction://hlinksldjump"/>
          </p:cNvPr>
          <p:cNvSpPr/>
          <p:nvPr/>
        </p:nvSpPr>
        <p:spPr>
          <a:xfrm>
            <a:off x="4319044" y="3015652"/>
            <a:ext cx="3614871" cy="1956987"/>
          </a:xfrm>
          <a:prstGeom prst="rect">
            <a:avLst/>
          </a:prstGeom>
          <a:solidFill>
            <a:srgbClr val="C8E7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600" dirty="0" smtClean="0">
                <a:latin typeface="Algerian" panose="04020705040A02060702" pitchFamily="82" charset="0"/>
              </a:rPr>
              <a:t>TEST</a:t>
            </a:r>
            <a:endParaRPr lang="sk-SK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69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lgerian" panose="04020705040A02060702" pitchFamily="82" charset="0"/>
              </a:rPr>
              <a:t>1. otázka</a:t>
            </a:r>
            <a:endParaRPr lang="sk-SK" dirty="0"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Ktoré mesto je druhé </a:t>
            </a:r>
            <a:r>
              <a:rPr lang="sk-SK" b="1" dirty="0" smtClean="0"/>
              <a:t>najväčšie</a:t>
            </a:r>
            <a:r>
              <a:rPr lang="sk-SK" dirty="0" smtClean="0"/>
              <a:t> po Paríži?</a:t>
            </a: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A) Toulouse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2" action="ppaction://hlinksldjump"/>
              </a:rPr>
              <a:t>B) Remeš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r>
              <a:rPr lang="sk-SK" sz="2400" dirty="0" smtClean="0">
                <a:latin typeface="Bradley Hand ITC" panose="03070402050302030203" pitchFamily="66" charset="0"/>
                <a:hlinkClick r:id="rId3" action="ppaction://hlinksldjump"/>
              </a:rPr>
              <a:t>C) Marseille</a:t>
            </a:r>
            <a:endParaRPr lang="sk-SK" sz="2400" dirty="0" smtClean="0">
              <a:latin typeface="Bradley Hand ITC" panose="03070402050302030203" pitchFamily="66" charset="0"/>
            </a:endParaRP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latin typeface="Jokerman" panose="04090605060D06020702" pitchFamily="82" charset="0"/>
              </a:rPr>
              <a:t>(VŽDY TI POM</a:t>
            </a:r>
            <a:r>
              <a:rPr lang="sk-SK" sz="2800" dirty="0" smtClean="0">
                <a:latin typeface="Jokerman" panose="04090605060D06020702" pitchFamily="82" charset="0"/>
              </a:rPr>
              <a:t>ô</a:t>
            </a:r>
            <a:r>
              <a:rPr lang="sk-SK" dirty="0" smtClean="0">
                <a:latin typeface="Jokerman" panose="04090605060D06020702" pitchFamily="82" charset="0"/>
              </a:rPr>
              <a:t>ŽE OBRÁZOK. </a:t>
            </a:r>
            <a:r>
              <a:rPr lang="sk-SK" dirty="0" smtClean="0">
                <a:latin typeface="Jokerman" panose="04090605060D06020702" pitchFamily="82" charset="0"/>
                <a:sym typeface="Wingdings" panose="05000000000000000000" pitchFamily="2" charset="2"/>
              </a:rPr>
              <a:t>)                                                         </a:t>
            </a:r>
            <a:r>
              <a:rPr lang="sk-SK" dirty="0" smtClean="0">
                <a:latin typeface="Jokerman" panose="04090605060D06020702" pitchFamily="82" charset="0"/>
              </a:rPr>
              <a:t>1 </a:t>
            </a:r>
            <a:r>
              <a:rPr lang="sk-SK" dirty="0">
                <a:latin typeface="Jokerman" panose="04090605060D06020702" pitchFamily="82" charset="0"/>
              </a:rPr>
              <a:t>bod</a:t>
            </a:r>
          </a:p>
          <a:p>
            <a:pPr marL="0" indent="0">
              <a:buNone/>
            </a:pPr>
            <a:endParaRPr lang="sk-SK" dirty="0" smtClean="0">
              <a:latin typeface="Jokerman" panose="04090605060D06020702" pitchFamily="82" charset="0"/>
              <a:sym typeface="Wingdings" panose="05000000000000000000" pitchFamily="2" charset="2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3" y="2331963"/>
            <a:ext cx="3830772" cy="25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>
                <a:solidFill>
                  <a:srgbClr val="FF0000"/>
                </a:solidFill>
                <a:latin typeface="Algerian" panose="04020705040A02060702" pitchFamily="82" charset="0"/>
              </a:rPr>
              <a:t>ZL</a:t>
            </a:r>
            <a:r>
              <a:rPr lang="sk-SK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</a:t>
            </a:r>
            <a:endParaRPr lang="sk-SK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182880" y="4325112"/>
            <a:ext cx="2560320" cy="17676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Skús to ešte raz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533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391</Words>
  <Application>Microsoft Office PowerPoint</Application>
  <PresentationFormat>Širokouhlá</PresentationFormat>
  <Paragraphs>92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5" baseType="lpstr">
      <vt:lpstr>Algerian</vt:lpstr>
      <vt:lpstr>Bahnschrift Light SemiCondensed</vt:lpstr>
      <vt:lpstr>Berlin Sans FB Demi</vt:lpstr>
      <vt:lpstr>Blackadder ITC</vt:lpstr>
      <vt:lpstr>Bradley Hand ITC</vt:lpstr>
      <vt:lpstr>Calibri</vt:lpstr>
      <vt:lpstr>Calibri Light</vt:lpstr>
      <vt:lpstr>Jokerman</vt:lpstr>
      <vt:lpstr>Maiandra GD</vt:lpstr>
      <vt:lpstr>Wingdings</vt:lpstr>
      <vt:lpstr>Retrospektíva</vt:lpstr>
      <vt:lpstr>Mestá Francúzska</vt:lpstr>
      <vt:lpstr>Marseille</vt:lpstr>
      <vt:lpstr>Remeš</vt:lpstr>
      <vt:lpstr>Lyon</vt:lpstr>
      <vt:lpstr>Toulouse</vt:lpstr>
      <vt:lpstr>Montpellier</vt:lpstr>
      <vt:lpstr>Teraz si ťa vyskúšam na testíku...</vt:lpstr>
      <vt:lpstr>1. otázka</vt:lpstr>
      <vt:lpstr>ZLE</vt:lpstr>
      <vt:lpstr>VÝBORNE</vt:lpstr>
      <vt:lpstr>2. Otázka</vt:lpstr>
      <vt:lpstr>ZLE</vt:lpstr>
      <vt:lpstr>VÝBORNE</vt:lpstr>
      <vt:lpstr>3. Otázka</vt:lpstr>
      <vt:lpstr>ZLE</vt:lpstr>
      <vt:lpstr>VÝBORNE</vt:lpstr>
      <vt:lpstr>4. otázka</vt:lpstr>
      <vt:lpstr>ZLE</vt:lpstr>
      <vt:lpstr>VÝBORNE</vt:lpstr>
      <vt:lpstr>5. otázka</vt:lpstr>
      <vt:lpstr>ZLE</vt:lpstr>
      <vt:lpstr>VÝBORNE</vt:lpstr>
      <vt:lpstr>!!!VYHODNOTENIE!!!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Mestá Francúzska</dc:title>
  <dc:creator>lenovo</dc:creator>
  <cp:lastModifiedBy>Andrea Karchutňáková</cp:lastModifiedBy>
  <cp:revision>21</cp:revision>
  <dcterms:created xsi:type="dcterms:W3CDTF">2020-03-19T15:25:28Z</dcterms:created>
  <dcterms:modified xsi:type="dcterms:W3CDTF">2020-03-27T09:41:38Z</dcterms:modified>
</cp:coreProperties>
</file>