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72" r:id="rId10"/>
    <p:sldId id="267" r:id="rId11"/>
    <p:sldId id="268" r:id="rId12"/>
    <p:sldId id="269" r:id="rId13"/>
    <p:sldId id="270" r:id="rId14"/>
    <p:sldId id="271" r:id="rId15"/>
    <p:sldId id="266" r:id="rId16"/>
    <p:sldId id="258" r:id="rId17"/>
    <p:sldId id="257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ZwdXvgQx3BsyAOs6Y0HqIQ" hashData="Sdf2Y80gGhRqPXVna6RH3h1Yv+Y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E18F9-CD1C-4B9A-99BE-7A30FBBDD6A9}" type="datetimeFigureOut">
              <a:rPr lang="sk-SK" smtClean="0"/>
              <a:pPr/>
              <a:t>16. 9. 2016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392AA-7C99-4AF1-BD3B-59F3583A3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402A-B7EB-4E45-B8F4-2C352828F78F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3DEF-F119-41F0-92B8-2965987BE1A0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6EDC-A82A-4BF5-AD2C-0E45CC0444CE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B37B-8E66-436B-854F-E96521B0158E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77F7-99C5-4BE8-8752-2545993C95DA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B6F7-1B79-46EF-B669-E81CD9F0344D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5ECD-D391-45E6-BBF2-87C990BBD52B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B64-BBC2-4D8C-A384-3712C7BA9565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EF7-CB70-4138-A700-976E8CD36189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C90-40E2-4B43-BB60-1B182DD1E4F1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FEA-A694-4F18-AC95-6416F3BF08A4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AB3BF-6E1F-48C8-8F2A-2EE5319CD68A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5A286-0786-4606-8463-918793CCEF8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kolakov.eu/prvouka/3-trida/krajina-v-okoli-domova/urcovani-svetovych-stran/cviceni1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pictures.net/pictures/80000/velka/clock-icon.jpg" TargetMode="External"/><Relationship Id="rId13" Type="http://schemas.openxmlformats.org/officeDocument/2006/relationships/hyperlink" Target="http://www.e-pristroje.cz/pictures/outdoor/x214.jpg" TargetMode="External"/><Relationship Id="rId3" Type="http://schemas.openxmlformats.org/officeDocument/2006/relationships/hyperlink" Target="http://previews.123rf.com/images/scanrail/scanrail1209/scanrail120900017/15523805-GPS-navigation-tourism-and-travel-route-planning-concept-color--Stock-Photo.jpg" TargetMode="External"/><Relationship Id="rId7" Type="http://schemas.openxmlformats.org/officeDocument/2006/relationships/hyperlink" Target="http://www.animated-gifs.eu/category_nature/sun/0001.gif" TargetMode="External"/><Relationship Id="rId12" Type="http://schemas.openxmlformats.org/officeDocument/2006/relationships/hyperlink" Target="https://upload.wikimedia.org/wikipedia/commons/f/fd/Jyv%C3%A4skyl%C3%A4_-_anthill_in_Huhtasuo.jpg" TargetMode="External"/><Relationship Id="rId2" Type="http://schemas.openxmlformats.org/officeDocument/2006/relationships/hyperlink" Target="https://s-media-cache-ak0.pinimg.com/736x/1f/68/61/1f686106b9ade54412a81a628d34025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7.leapfrog.com/is/image/LeapFrog/Printable-Preview_Lilys-Shadow?$lp-content-img$" TargetMode="External"/><Relationship Id="rId11" Type="http://schemas.openxmlformats.org/officeDocument/2006/relationships/hyperlink" Target="https://www.eso.org/public/outreach/eduoff/cas/cas2003/cas-projects/bulgaria_uma_1/fig31.gif" TargetMode="External"/><Relationship Id="rId5" Type="http://schemas.openxmlformats.org/officeDocument/2006/relationships/hyperlink" Target="http://www.artistdaily.com/wp-content/uploads/6254.orientation_2D00_crosslit.jpg" TargetMode="External"/><Relationship Id="rId15" Type="http://schemas.openxmlformats.org/officeDocument/2006/relationships/hyperlink" Target="http://www.publikacevymolova.cz/wp-content/uploads/2014/09/svetove-strany-priroda.jpg" TargetMode="External"/><Relationship Id="rId10" Type="http://schemas.openxmlformats.org/officeDocument/2006/relationships/hyperlink" Target="http://skolakov.eu/prvouka/3-trida/krajina-v-okoli-domova/orientace-v-krajine/obrazek2.jpg" TargetMode="External"/><Relationship Id="rId4" Type="http://schemas.openxmlformats.org/officeDocument/2006/relationships/hyperlink" Target="https://encrypted-tbn0.gstatic.com/images?q=tbn:ANd9GcTarJoit4rGeAvjpK-Mrx4F-aWXoGN_nVGkPjCQ-M5FHvoOqY7trg" TargetMode="External"/><Relationship Id="rId9" Type="http://schemas.openxmlformats.org/officeDocument/2006/relationships/hyperlink" Target="https://speakingformyselfdotorg1.files.wordpress.com/2014/09/clock-12-00.gif" TargetMode="External"/><Relationship Id="rId14" Type="http://schemas.openxmlformats.org/officeDocument/2006/relationships/hyperlink" Target="http://www.helpforenglish.cz/files/compass-rose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comp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6250" r="3906" b="5208"/>
          <a:stretch>
            <a:fillRect/>
          </a:stretch>
        </p:blipFill>
        <p:spPr bwMode="auto">
          <a:xfrm>
            <a:off x="0" y="1500150"/>
            <a:ext cx="9144000" cy="535785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Ako sa orientovať podľa svetových strán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357686" y="6488668"/>
            <a:ext cx="3155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Schoolbook" pitchFamily="18" charset="0"/>
              </a:rPr>
              <a:t>© Mgr. Danka Spišáková</a:t>
            </a:r>
            <a:endParaRPr lang="sk-SK" sz="2000" dirty="0">
              <a:latin typeface="Century Schoolbook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8A4C96D-E038-43F4-89A4-7C15F51A3950}" type="datetime8">
              <a:rPr lang="sk-SK" smtClean="0"/>
              <a:t>16. 9. 2016 22:23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44253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3600" dirty="0" smtClean="0">
                <a:latin typeface="Century Schoolbook" pitchFamily="18" charset="0"/>
              </a:rPr>
              <a:t>	Na </a:t>
            </a:r>
            <a:r>
              <a:rPr lang="sk-SK" sz="3600" dirty="0">
                <a:latin typeface="Century Schoolbook" pitchFamily="18" charset="0"/>
              </a:rPr>
              <a:t>presné určovanie svetových strán používame </a:t>
            </a:r>
            <a:r>
              <a:rPr lang="sk-SK" sz="3600" b="1" dirty="0">
                <a:latin typeface="Century Schoolbook" pitchFamily="18" charset="0"/>
              </a:rPr>
              <a:t>kompas</a:t>
            </a:r>
            <a:r>
              <a:rPr lang="sk-SK" sz="3600" dirty="0">
                <a:latin typeface="Century Schoolbook" pitchFamily="18" charset="0"/>
              </a:rPr>
              <a:t>. Má tri hlavné časti</a:t>
            </a:r>
            <a:r>
              <a:rPr lang="sk-SK" sz="3600" dirty="0" smtClean="0">
                <a:latin typeface="Century Schoolbook" pitchFamily="18" charset="0"/>
              </a:rPr>
              <a:t>:</a:t>
            </a:r>
          </a:p>
          <a:p>
            <a:pPr>
              <a:buNone/>
            </a:pPr>
            <a:endParaRPr lang="sk-SK" sz="3600" dirty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3600" dirty="0" smtClean="0">
                <a:latin typeface="Century Schoolbook" pitchFamily="18" charset="0"/>
              </a:rPr>
              <a:t> puzdro </a:t>
            </a:r>
            <a:endParaRPr lang="sk-SK" sz="3600" dirty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3600" dirty="0" smtClean="0">
                <a:latin typeface="Century Schoolbook" pitchFamily="18" charset="0"/>
              </a:rPr>
              <a:t> smerovú </a:t>
            </a:r>
            <a:r>
              <a:rPr lang="sk-SK" sz="3600" dirty="0">
                <a:latin typeface="Century Schoolbook" pitchFamily="18" charset="0"/>
              </a:rPr>
              <a:t>ružicu </a:t>
            </a:r>
          </a:p>
          <a:p>
            <a:pPr>
              <a:buFont typeface="Wingdings" pitchFamily="2" charset="2"/>
              <a:buChar char="v"/>
            </a:pPr>
            <a:r>
              <a:rPr lang="sk-SK" sz="3600" dirty="0" smtClean="0">
                <a:latin typeface="Century Schoolbook" pitchFamily="18" charset="0"/>
              </a:rPr>
              <a:t> magnetickú </a:t>
            </a:r>
            <a:r>
              <a:rPr lang="sk-SK" sz="3600" dirty="0">
                <a:latin typeface="Century Schoolbook" pitchFamily="18" charset="0"/>
              </a:rPr>
              <a:t>strelku</a:t>
            </a:r>
          </a:p>
          <a:p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244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Century Schoolbook" pitchFamily="18" charset="0"/>
              </a:rPr>
              <a:t>Kompas</a:t>
            </a:r>
            <a:endParaRPr lang="sk-SK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26626" name="Picture 2" descr="Výsledok vyhľadávania obrázkov pre dopyt slovensky komp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888" y="2312928"/>
            <a:ext cx="3437954" cy="4508793"/>
          </a:xfrm>
          <a:prstGeom prst="rect">
            <a:avLst/>
          </a:prstGeom>
          <a:noFill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6354-6E6C-48DF-8DAC-A0FA34825573}" type="datetime8">
              <a:rPr lang="sk-SK" smtClean="0"/>
              <a:t>16. 9. 2016 22:23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527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1" cy="442535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entury Schoolbook" pitchFamily="18" charset="0"/>
              </a:rPr>
              <a:t> Magnetická </a:t>
            </a:r>
            <a:r>
              <a:rPr lang="sk-SK" dirty="0">
                <a:latin typeface="Century Schoolbook" pitchFamily="18" charset="0"/>
              </a:rPr>
              <a:t>strelka má dva konce, ktoré ukazujú smer sever -juh. </a:t>
            </a:r>
            <a:endParaRPr lang="sk-SK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entury Schoolbook" pitchFamily="18" charset="0"/>
              </a:rPr>
              <a:t> Tmavý </a:t>
            </a:r>
            <a:r>
              <a:rPr lang="sk-SK" dirty="0">
                <a:latin typeface="Century Schoolbook" pitchFamily="18" charset="0"/>
              </a:rPr>
              <a:t>- magnetický koniec strelky smeruje vždy na sever. </a:t>
            </a:r>
            <a:endParaRPr lang="sk-SK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entury Schoolbook" pitchFamily="18" charset="0"/>
              </a:rPr>
              <a:t> Súčasný </a:t>
            </a:r>
            <a:r>
              <a:rPr lang="sk-SK" dirty="0">
                <a:latin typeface="Century Schoolbook" pitchFamily="18" charset="0"/>
              </a:rPr>
              <a:t>kompas má vlastnosti podobné </a:t>
            </a:r>
            <a:r>
              <a:rPr lang="sk-SK" b="1" dirty="0">
                <a:latin typeface="Century Schoolbook" pitchFamily="18" charset="0"/>
              </a:rPr>
              <a:t>buzole</a:t>
            </a:r>
            <a:r>
              <a:rPr lang="sk-SK" dirty="0">
                <a:latin typeface="Century Schoolbook" pitchFamily="18" charset="0"/>
              </a:rPr>
              <a:t>. Dajú sa ním merať uhly - azimuty</a:t>
            </a:r>
            <a:r>
              <a:rPr lang="sk-SK" sz="2800" dirty="0">
                <a:latin typeface="Century Schoolbook" pitchFamily="18" charset="0"/>
              </a:rPr>
              <a:t>.</a:t>
            </a:r>
          </a:p>
          <a:p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244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Century Schoolbook" pitchFamily="18" charset="0"/>
              </a:rPr>
              <a:t>Buzola </a:t>
            </a:r>
            <a:endParaRPr lang="sk-SK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25602" name="Picture 2" descr="Výsledok vyhľadávania obrázkov pre dopyt slovensky komp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862330"/>
            <a:ext cx="4322756" cy="2995670"/>
          </a:xfrm>
          <a:prstGeom prst="rect">
            <a:avLst/>
          </a:prstGeom>
          <a:noFill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F724-A1B0-4290-BD4D-9B462E384AA3}" type="datetime8">
              <a:rPr lang="sk-SK" smtClean="0"/>
              <a:t>16. 9. 2016 22:23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527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4D4A-B91F-4AF6-AD92-9A3104F4BD9D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428596" y="0"/>
            <a:ext cx="8229600" cy="10024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Použitie kompasu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" name="Zástupný symbol obsahu 1"/>
          <p:cNvSpPr txBox="1">
            <a:spLocks/>
          </p:cNvSpPr>
          <p:nvPr/>
        </p:nvSpPr>
        <p:spPr>
          <a:xfrm>
            <a:off x="285720" y="1071546"/>
            <a:ext cx="8501121" cy="44253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Položte kompas do vodorovnej polohy a počkajte,</a:t>
            </a: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kým sa magnetická strelka ustáli.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sk-SK" sz="3200" baseline="0" dirty="0">
                <a:latin typeface="Century Schoolbook" pitchFamily="18" charset="0"/>
              </a:rPr>
              <a:t> </a:t>
            </a:r>
            <a:r>
              <a:rPr lang="sk-SK" sz="3200" baseline="0" dirty="0" smtClean="0">
                <a:latin typeface="Century Schoolbook" pitchFamily="18" charset="0"/>
              </a:rPr>
              <a:t>Všímajte si smerovú ružicu a otáčajte ju, až sa tmavý</a:t>
            </a:r>
            <a:r>
              <a:rPr lang="sk-SK" sz="3200" dirty="0" smtClean="0">
                <a:latin typeface="Century Schoolbook" pitchFamily="18" charset="0"/>
              </a:rPr>
              <a:t> koniec strelky kryje so severom na ružici.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sk-SK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</a:t>
            </a: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V tejto polohe smerová ružica ukazuje správne svetové strany.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3B24-136B-479D-BB3D-8976057BCCF5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428596" y="0"/>
            <a:ext cx="8229600" cy="10024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Použitie kompasu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" name="Zástupný symbol obsahu 1"/>
          <p:cNvSpPr txBox="1">
            <a:spLocks/>
          </p:cNvSpPr>
          <p:nvPr/>
        </p:nvSpPr>
        <p:spPr>
          <a:xfrm>
            <a:off x="285720" y="1071546"/>
            <a:ext cx="8501121" cy="44253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Položte kompas do vodorovnej polohy a počkajte,</a:t>
            </a: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kým sa magnetická strelka ustáli.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sk-SK" sz="3200" baseline="0" dirty="0">
                <a:latin typeface="Century Schoolbook" pitchFamily="18" charset="0"/>
              </a:rPr>
              <a:t> </a:t>
            </a:r>
            <a:r>
              <a:rPr lang="sk-SK" sz="3200" baseline="0" dirty="0" smtClean="0">
                <a:latin typeface="Century Schoolbook" pitchFamily="18" charset="0"/>
              </a:rPr>
              <a:t>Všímajte si smerovú ružicu a otáčajte ju, až sa tmavý</a:t>
            </a:r>
            <a:r>
              <a:rPr lang="sk-SK" sz="3200" dirty="0" smtClean="0">
                <a:latin typeface="Century Schoolbook" pitchFamily="18" charset="0"/>
              </a:rPr>
              <a:t> koniec strelky kryje so severom na ružici.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sk-SK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</a:t>
            </a: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V tejto polohe smerová ružica ukazuje správne svetové strany.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6E5D-12DF-4FCF-AEBA-EB437930B6F6}" type="datetime8">
              <a:rPr lang="sk-SK" smtClean="0"/>
              <a:t>16. 9. 2016 22:23</a:t>
            </a:fld>
            <a:endParaRPr lang="sk-SK"/>
          </a:p>
        </p:txBody>
      </p:sp>
      <p:pic>
        <p:nvPicPr>
          <p:cNvPr id="27650" name="Picture 2" descr="Výsledok vyhľadávania obrázkov pre dopyt slovensky komp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357430"/>
            <a:ext cx="4762500" cy="3571875"/>
          </a:xfrm>
          <a:prstGeom prst="rect">
            <a:avLst/>
          </a:prstGeom>
          <a:noFill/>
        </p:spPr>
      </p:pic>
      <p:sp>
        <p:nvSpPr>
          <p:cNvPr id="4" name="Nadpis 2"/>
          <p:cNvSpPr txBox="1">
            <a:spLocks/>
          </p:cNvSpPr>
          <p:nvPr/>
        </p:nvSpPr>
        <p:spPr>
          <a:xfrm>
            <a:off x="0" y="0"/>
            <a:ext cx="9144000" cy="10024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Svetové strany sú napísané na ružici po anglicky. </a:t>
            </a:r>
            <a:endParaRPr kumimoji="0" lang="sk-SK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0" y="1285860"/>
            <a:ext cx="656622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Century Schoolbook" pitchFamily="18" charset="0"/>
              </a:rPr>
              <a:t>Kompas – </a:t>
            </a:r>
            <a:r>
              <a:rPr lang="sk-SK" sz="2800" dirty="0" smtClean="0">
                <a:solidFill>
                  <a:srgbClr val="0070C0"/>
                </a:solidFill>
                <a:latin typeface="Century Schoolbook" pitchFamily="18" charset="0"/>
              </a:rPr>
              <a:t>COMPASS</a:t>
            </a:r>
          </a:p>
          <a:p>
            <a:r>
              <a:rPr lang="sk-SK" sz="2800" dirty="0" smtClean="0">
                <a:latin typeface="Century Schoolbook" pitchFamily="18" charset="0"/>
              </a:rPr>
              <a:t>Svetové strany – </a:t>
            </a:r>
            <a:r>
              <a:rPr lang="sk-SK" sz="2800" dirty="0" smtClean="0">
                <a:solidFill>
                  <a:srgbClr val="0070C0"/>
                </a:solidFill>
                <a:latin typeface="Century Schoolbook" pitchFamily="18" charset="0"/>
              </a:rPr>
              <a:t>CARDINAL POINTS</a:t>
            </a:r>
          </a:p>
          <a:p>
            <a:endParaRPr lang="sk-SK" sz="2800" dirty="0" smtClean="0">
              <a:latin typeface="Century Schoolbook" pitchFamily="18" charset="0"/>
            </a:endParaRPr>
          </a:p>
          <a:p>
            <a:r>
              <a:rPr lang="sk-SK" sz="2800" dirty="0" smtClean="0">
                <a:latin typeface="Century Schoolbook" pitchFamily="18" charset="0"/>
              </a:rPr>
              <a:t>Sever – </a:t>
            </a:r>
            <a:r>
              <a:rPr lang="sk-SK" sz="2800" dirty="0" err="1" smtClean="0">
                <a:solidFill>
                  <a:srgbClr val="0070C0"/>
                </a:solidFill>
                <a:latin typeface="Century Schoolbook" pitchFamily="18" charset="0"/>
              </a:rPr>
              <a:t>the</a:t>
            </a:r>
            <a:r>
              <a:rPr lang="sk-SK" sz="2800" dirty="0" smtClean="0">
                <a:solidFill>
                  <a:srgbClr val="0070C0"/>
                </a:solidFill>
                <a:latin typeface="Century Schoolbook" pitchFamily="18" charset="0"/>
              </a:rPr>
              <a:t> NORTH</a:t>
            </a:r>
          </a:p>
          <a:p>
            <a:r>
              <a:rPr lang="sk-SK" sz="2800" dirty="0" smtClean="0">
                <a:latin typeface="Century Schoolbook" pitchFamily="18" charset="0"/>
              </a:rPr>
              <a:t>Juh – </a:t>
            </a:r>
            <a:r>
              <a:rPr lang="sk-SK" sz="2800" dirty="0" err="1" smtClean="0">
                <a:solidFill>
                  <a:srgbClr val="0070C0"/>
                </a:solidFill>
                <a:latin typeface="Century Schoolbook" pitchFamily="18" charset="0"/>
              </a:rPr>
              <a:t>the</a:t>
            </a:r>
            <a:r>
              <a:rPr lang="sk-SK" sz="2800" dirty="0" smtClean="0">
                <a:solidFill>
                  <a:srgbClr val="0070C0"/>
                </a:solidFill>
                <a:latin typeface="Century Schoolbook" pitchFamily="18" charset="0"/>
              </a:rPr>
              <a:t> SOUTH</a:t>
            </a:r>
          </a:p>
          <a:p>
            <a:r>
              <a:rPr lang="sk-SK" sz="2800" dirty="0" smtClean="0">
                <a:latin typeface="Century Schoolbook" pitchFamily="18" charset="0"/>
              </a:rPr>
              <a:t>Východ – </a:t>
            </a:r>
            <a:r>
              <a:rPr lang="sk-SK" sz="2800" dirty="0" err="1" smtClean="0">
                <a:solidFill>
                  <a:srgbClr val="0070C0"/>
                </a:solidFill>
                <a:latin typeface="Century Schoolbook" pitchFamily="18" charset="0"/>
              </a:rPr>
              <a:t>the</a:t>
            </a:r>
            <a:r>
              <a:rPr lang="sk-SK" sz="2800" dirty="0" smtClean="0">
                <a:solidFill>
                  <a:srgbClr val="0070C0"/>
                </a:solidFill>
                <a:latin typeface="Century Schoolbook" pitchFamily="18" charset="0"/>
              </a:rPr>
              <a:t> EAST</a:t>
            </a:r>
          </a:p>
          <a:p>
            <a:r>
              <a:rPr lang="sk-SK" sz="2800" dirty="0" smtClean="0">
                <a:latin typeface="Century Schoolbook" pitchFamily="18" charset="0"/>
              </a:rPr>
              <a:t>Západ – </a:t>
            </a:r>
            <a:r>
              <a:rPr lang="sk-SK" sz="2800" dirty="0" err="1" smtClean="0">
                <a:solidFill>
                  <a:srgbClr val="0070C0"/>
                </a:solidFill>
                <a:latin typeface="Century Schoolbook" pitchFamily="18" charset="0"/>
              </a:rPr>
              <a:t>the</a:t>
            </a:r>
            <a:r>
              <a:rPr lang="sk-SK" sz="2800" dirty="0" smtClean="0">
                <a:solidFill>
                  <a:srgbClr val="0070C0"/>
                </a:solidFill>
                <a:latin typeface="Century Schoolbook" pitchFamily="18" charset="0"/>
              </a:rPr>
              <a:t> WEST</a:t>
            </a:r>
          </a:p>
          <a:p>
            <a:endParaRPr lang="sk-SK" sz="2800" dirty="0" smtClean="0">
              <a:latin typeface="Century Schoolbook" pitchFamily="18" charset="0"/>
            </a:endParaRPr>
          </a:p>
          <a:p>
            <a:endParaRPr lang="sk-SK" sz="2800" dirty="0" smtClean="0">
              <a:latin typeface="Century Schoolbook" pitchFamily="18" charset="0"/>
            </a:endParaRPr>
          </a:p>
          <a:p>
            <a:r>
              <a:rPr lang="sk-SK" sz="2800" dirty="0" smtClean="0">
                <a:latin typeface="Century Schoolbook" pitchFamily="18" charset="0"/>
              </a:rPr>
              <a:t>na severe – </a:t>
            </a:r>
            <a:r>
              <a:rPr lang="sk-SK" sz="2800" dirty="0" smtClean="0">
                <a:solidFill>
                  <a:srgbClr val="0070C0"/>
                </a:solidFill>
                <a:latin typeface="Century Schoolbook" pitchFamily="18" charset="0"/>
              </a:rPr>
              <a:t>IN THE NORTH</a:t>
            </a:r>
            <a:endParaRPr lang="sk-SK" sz="28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5FBAC377-0CB0-4F32-BCD5-63D3CFDF6171}" type="datetime8">
              <a:rPr lang="sk-SK" smtClean="0"/>
              <a:t>16. 9. 2016 22:23</a:t>
            </a:fld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214414" y="6000768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2"/>
              </a:rPr>
              <a:t>http://skolakov.eu/prvouka/3-trida/krajina-v-okoli-domova/urcovani-svetovych-stran/cviceni1.htm</a:t>
            </a:r>
            <a:r>
              <a:rPr lang="sk-SK" dirty="0" smtClean="0"/>
              <a:t> - precvičenie </a:t>
            </a:r>
            <a:endParaRPr lang="sk-SK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0" y="0"/>
            <a:ext cx="9144000" cy="10024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b="1" dirty="0" smtClean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Opakujeme si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85720" y="928670"/>
            <a:ext cx="8858280" cy="44253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Ktoré sú hlavné svetové strany?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sk-SK" sz="3200" baseline="0" dirty="0" smtClean="0">
                <a:latin typeface="Century Schoolbook" pitchFamily="18" charset="0"/>
              </a:rPr>
              <a:t>Vymenuj vedľajšie svetové strany.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Čo tvoria hlavné a vedľajšie svetové strany?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sk-SK" sz="3200" baseline="0" dirty="0" smtClean="0">
                <a:latin typeface="Century Schoolbook" pitchFamily="18" charset="0"/>
              </a:rPr>
              <a:t>Podľa čoho sa orientovali ľudia v minulosti?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Na presné určenie svetových strán používame ...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Koľko častí má kompas? Vymenuj ich.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571472" y="285728"/>
            <a:ext cx="82301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8800" b="1" cap="none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Dospoznávania</a:t>
            </a:r>
            <a:r>
              <a:rPr lang="sk-SK" sz="8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sk-SK" sz="88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4" name="Picture 2" descr="Výsledok vyhľadávania obrázkov pre dopyt smiley fa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285992"/>
            <a:ext cx="4048125" cy="4048125"/>
          </a:xfrm>
          <a:prstGeom prst="rect">
            <a:avLst/>
          </a:prstGeom>
          <a:noFill/>
        </p:spPr>
      </p:pic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7A6F-11C1-49CD-A2D6-9442B8CC7D18}" type="datetime8">
              <a:rPr lang="sk-SK" smtClean="0"/>
              <a:t>16. 9. 2016 22:23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5720" y="2428868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hlinkClick r:id="rId2"/>
              </a:rPr>
              <a:t>https://s-media-cache-ak0.pinimg.com/736x/1f/68/61/1f686106b9ade54412a81a628d340257.jpg</a:t>
            </a:r>
            <a:r>
              <a:rPr lang="sk-SK" sz="1400" dirty="0" smtClean="0"/>
              <a:t> - </a:t>
            </a:r>
            <a:r>
              <a:rPr lang="sk-SK" sz="1400" dirty="0" err="1" smtClean="0"/>
              <a:t>smile</a:t>
            </a:r>
            <a:endParaRPr lang="sk-SK" sz="1400" dirty="0" smtClean="0"/>
          </a:p>
          <a:p>
            <a:r>
              <a:rPr lang="sk-SK" sz="1400" dirty="0" smtClean="0">
                <a:hlinkClick r:id="rId3"/>
              </a:rPr>
              <a:t>http://previews.123rf.com/images/scanrail/scanrail1209/scanrail120900017/15523805-GPS-navigation-tourism-and-travel-route-planning-concept-color--</a:t>
            </a:r>
            <a:r>
              <a:rPr lang="sk-SK" sz="1400" dirty="0" err="1" smtClean="0">
                <a:hlinkClick r:id="rId3"/>
              </a:rPr>
              <a:t>Stock-Photo.jpg</a:t>
            </a:r>
            <a:r>
              <a:rPr lang="sk-SK" sz="1400" dirty="0" smtClean="0"/>
              <a:t> - mapa a kompas</a:t>
            </a:r>
          </a:p>
          <a:p>
            <a:r>
              <a:rPr lang="sk-SK" sz="1400" dirty="0" smtClean="0">
                <a:hlinkClick r:id="rId4"/>
              </a:rPr>
              <a:t>https://encrypted-tbn0.gstatic.com/images?q=tbn:ANd9GcTarJoit4rGeAvjpK-Mrx4F-aWXoGN_nVGkPjCQ-M5FHvoOqY7trg</a:t>
            </a:r>
            <a:r>
              <a:rPr lang="sk-SK" sz="1400" dirty="0" smtClean="0"/>
              <a:t> – poludňajší tieň</a:t>
            </a:r>
          </a:p>
          <a:p>
            <a:r>
              <a:rPr lang="sk-SK" sz="1400" dirty="0" smtClean="0">
                <a:hlinkClick r:id="rId5"/>
              </a:rPr>
              <a:t>http://www.artistdaily.com/wp-content/uploads/6254.orientation_2D00_crosslit.jpg</a:t>
            </a:r>
            <a:r>
              <a:rPr lang="sk-SK" sz="1400" dirty="0" smtClean="0"/>
              <a:t> - tieň a slnko</a:t>
            </a:r>
          </a:p>
          <a:p>
            <a:r>
              <a:rPr lang="sk-SK" sz="1400" dirty="0" smtClean="0">
                <a:hlinkClick r:id="rId6"/>
              </a:rPr>
              <a:t>http://s7.leapfrog.com/is/image/LeapFrog/Printable-Preview_Lilys-Shadow?$lp-content-img$</a:t>
            </a:r>
            <a:r>
              <a:rPr lang="sk-SK" sz="1400" dirty="0" smtClean="0"/>
              <a:t> - žaby</a:t>
            </a:r>
          </a:p>
          <a:p>
            <a:r>
              <a:rPr lang="sk-SK" sz="1400" dirty="0" smtClean="0">
                <a:hlinkClick r:id="rId7"/>
              </a:rPr>
              <a:t>http://www.animated-gifs.eu/category_nature/sun/0001.gif</a:t>
            </a:r>
            <a:r>
              <a:rPr lang="sk-SK" sz="1400" dirty="0" smtClean="0"/>
              <a:t> - slnko</a:t>
            </a:r>
          </a:p>
          <a:p>
            <a:r>
              <a:rPr lang="sk-SK" sz="1400" dirty="0" smtClean="0">
                <a:hlinkClick r:id="rId8"/>
              </a:rPr>
              <a:t>http://www.publicdomainpictures.net/pictures/80000/velka/clock-icon.jpg</a:t>
            </a:r>
            <a:r>
              <a:rPr lang="sk-SK" sz="1400" dirty="0" smtClean="0"/>
              <a:t> - hodiny</a:t>
            </a:r>
          </a:p>
          <a:p>
            <a:r>
              <a:rPr lang="sk-SK" sz="1400" dirty="0" smtClean="0">
                <a:hlinkClick r:id="rId9"/>
              </a:rPr>
              <a:t>https://speakingformyselfdotorg1.files.wordpress.com/2014/09/clock-12-00.gif</a:t>
            </a:r>
            <a:r>
              <a:rPr lang="sk-SK" sz="1400" dirty="0" smtClean="0"/>
              <a:t> - hodiny</a:t>
            </a:r>
          </a:p>
          <a:p>
            <a:r>
              <a:rPr lang="sk-SK" sz="1400" dirty="0" smtClean="0">
                <a:hlinkClick r:id="rId10"/>
              </a:rPr>
              <a:t>http://skolakov.eu/prvouka/3-trida/krajina-v-okoli-domova/orientace-v-krajine/obrazek2.jpg</a:t>
            </a:r>
            <a:r>
              <a:rPr lang="sk-SK" sz="1400" dirty="0" smtClean="0"/>
              <a:t> - svetové strany</a:t>
            </a:r>
          </a:p>
          <a:p>
            <a:r>
              <a:rPr lang="sk-SK" sz="1400" dirty="0" smtClean="0">
                <a:hlinkClick r:id="rId11"/>
              </a:rPr>
              <a:t>https://www.eso.org/public/outreach/eduoff/cas/cas2003/cas-projects/bulgaria_uma_1/fig31.gif</a:t>
            </a:r>
            <a:r>
              <a:rPr lang="sk-SK" sz="1400" dirty="0" smtClean="0"/>
              <a:t> - orientácia podľa hviezd</a:t>
            </a:r>
          </a:p>
          <a:p>
            <a:r>
              <a:rPr lang="sk-SK" sz="1400" dirty="0" smtClean="0">
                <a:hlinkClick r:id="rId12"/>
              </a:rPr>
              <a:t>https://upload.wikimedia.org/wikipedia/commons/f/fd/Jyv%C3%A4skyl%C3%A4_-_anthill_in_Huhtasuo.jpg</a:t>
            </a:r>
            <a:r>
              <a:rPr lang="sk-SK" sz="1400" dirty="0" smtClean="0"/>
              <a:t> – mravenisko</a:t>
            </a:r>
          </a:p>
          <a:p>
            <a:r>
              <a:rPr lang="sk-SK" sz="1400" dirty="0" smtClean="0">
                <a:hlinkClick r:id="rId13"/>
              </a:rPr>
              <a:t>http://www.e-pristroje.cz/pictures/outdoor/x214.jpg</a:t>
            </a:r>
            <a:r>
              <a:rPr lang="sk-SK" sz="1400" dirty="0" smtClean="0"/>
              <a:t> - kompas</a:t>
            </a:r>
          </a:p>
          <a:p>
            <a:r>
              <a:rPr lang="sk-SK" sz="1400" dirty="0" smtClean="0">
                <a:hlinkClick r:id="rId14"/>
              </a:rPr>
              <a:t>http://www.helpforenglish.cz/files/compass-rose.gif</a:t>
            </a:r>
            <a:r>
              <a:rPr lang="sk-SK" sz="1400" dirty="0" smtClean="0"/>
              <a:t>  - anglicky </a:t>
            </a:r>
            <a:r>
              <a:rPr lang="sk-SK" sz="1400" dirty="0" err="1" smtClean="0"/>
              <a:t>svet.strany</a:t>
            </a:r>
            <a:endParaRPr lang="sk-SK" sz="1400" dirty="0" smtClean="0"/>
          </a:p>
          <a:p>
            <a:r>
              <a:rPr lang="sk-SK" sz="1400" dirty="0" smtClean="0">
                <a:hlinkClick r:id="rId15"/>
              </a:rPr>
              <a:t>http://www.publikacevymolova.cz/wp-content/uploads/2014/09/svetove-strany-priroda.jpg</a:t>
            </a:r>
            <a:r>
              <a:rPr lang="sk-SK" sz="1400" dirty="0" smtClean="0"/>
              <a:t> - orientácia v minulosti</a:t>
            </a:r>
          </a:p>
          <a:p>
            <a:endParaRPr lang="sk-SK" sz="1400" dirty="0" smtClean="0"/>
          </a:p>
          <a:p>
            <a:endParaRPr lang="sk-SK" sz="1400" dirty="0"/>
          </a:p>
        </p:txBody>
      </p:sp>
      <p:sp>
        <p:nvSpPr>
          <p:cNvPr id="3" name="BlokTextu 2"/>
          <p:cNvSpPr txBox="1"/>
          <p:nvPr/>
        </p:nvSpPr>
        <p:spPr>
          <a:xfrm>
            <a:off x="3714744" y="357166"/>
            <a:ext cx="138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ZDROJE:</a:t>
            </a:r>
            <a:endParaRPr lang="sk-SK" sz="2800" dirty="0"/>
          </a:p>
        </p:txBody>
      </p:sp>
      <p:sp>
        <p:nvSpPr>
          <p:cNvPr id="4" name="BlokTextu 3"/>
          <p:cNvSpPr txBox="1"/>
          <p:nvPr/>
        </p:nvSpPr>
        <p:spPr>
          <a:xfrm>
            <a:off x="642910" y="1357298"/>
            <a:ext cx="85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Učebnica Vlastivedy pre 3.ročník ZŠ – prof. PhDr. M. Kožuchová, Mgr. R. </a:t>
            </a:r>
            <a:r>
              <a:rPr lang="sk-SK" dirty="0" err="1" smtClean="0"/>
              <a:t>Matúšková</a:t>
            </a:r>
            <a:r>
              <a:rPr lang="sk-SK" dirty="0" smtClean="0"/>
              <a:t>, Mgr. M. </a:t>
            </a:r>
            <a:r>
              <a:rPr lang="sk-SK" dirty="0" err="1" smtClean="0"/>
              <a:t>Šimunková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C55B-FC95-43E1-91DB-951F373C9554}" type="datetime8">
              <a:rPr lang="sk-SK" smtClean="0"/>
              <a:t>16. 9. 2016 22:23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000628B1-03E0-4750-9C2D-FAEFB4BB4204}" type="datetime8">
              <a:rPr lang="sk-SK" smtClean="0"/>
              <a:t>16. 9. 2016 22:23</a:t>
            </a:fld>
            <a:endParaRPr lang="sk-SK" dirty="0"/>
          </a:p>
        </p:txBody>
      </p:sp>
      <p:pic>
        <p:nvPicPr>
          <p:cNvPr id="19458" name="Picture 2" descr="Výsledok vyhľadávania obrázkov pre dopyt orientation under midday su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5" t="21218" r="539" b="22200"/>
          <a:stretch>
            <a:fillRect/>
          </a:stretch>
        </p:blipFill>
        <p:spPr bwMode="auto">
          <a:xfrm>
            <a:off x="0" y="3714752"/>
            <a:ext cx="9144000" cy="314324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2143108" y="142852"/>
            <a:ext cx="70008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Century Schoolbook" pitchFamily="18" charset="0"/>
              </a:rPr>
              <a:t>Keď slnko vychádza, je nízko nad obzorom. Najvyššie nad obzorom je na </a:t>
            </a:r>
            <a:r>
              <a:rPr lang="sk-SK" sz="3200" b="1" dirty="0" smtClean="0">
                <a:latin typeface="Century Schoolbook" pitchFamily="18" charset="0"/>
              </a:rPr>
              <a:t>poludnie</a:t>
            </a:r>
            <a:r>
              <a:rPr lang="sk-SK" sz="3200" dirty="0" smtClean="0">
                <a:latin typeface="Century Schoolbook" pitchFamily="18" charset="0"/>
              </a:rPr>
              <a:t>. Slnečné lúče osvetľujú predmety, za ktorými sa tvoria </a:t>
            </a:r>
            <a:r>
              <a:rPr lang="sk-SK" sz="3200" b="1" dirty="0" smtClean="0">
                <a:latin typeface="Century Schoolbook" pitchFamily="18" charset="0"/>
              </a:rPr>
              <a:t>tiene</a:t>
            </a:r>
            <a:r>
              <a:rPr lang="sk-SK" sz="3200" dirty="0" smtClean="0">
                <a:latin typeface="Century Schoolbook" pitchFamily="18" charset="0"/>
              </a:rPr>
              <a:t>. Ráno sú dlhé, potom sa skracujú, na poludnie sú najkratšie. Smerujú vždy od slnka.</a:t>
            </a:r>
            <a:endParaRPr lang="sk-SK" sz="3200" dirty="0">
              <a:latin typeface="Century Schoolbook" pitchFamily="18" charset="0"/>
            </a:endParaRPr>
          </a:p>
        </p:txBody>
      </p:sp>
      <p:pic>
        <p:nvPicPr>
          <p:cNvPr id="19460" name="Picture 4" descr="Výsledok vyhľadávania obrázkov pre dopyt the movement of the sun animated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6058"/>
            <a:ext cx="1857388" cy="1857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1258E-6 L 0.23177 -0.28007 C 0.28056 -0.34297 0.35347 -0.3772 0.42934 -0.3772 C 0.5158 -0.3772 0.58542 -0.34297 0.63403 -0.28007 L 0.86632 4.41258E-6 " pathEditMode="relative" rAng="0" ptsTypes="FffFF">
                                      <p:cBhvr>
                                        <p:cTn id="14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E83BF01-4128-413D-B56C-EE7401D5B5E2}" type="datetime8">
              <a:rPr lang="sk-SK" smtClean="0"/>
              <a:t>16. 9. 2016 22:23</a:t>
            </a:fld>
            <a:endParaRPr lang="sk-SK" dirty="0"/>
          </a:p>
        </p:txBody>
      </p:sp>
      <p:pic>
        <p:nvPicPr>
          <p:cNvPr id="4098" name="Picture 2" descr="Výsledok vyhľadávania obrázkov pre dopyt orientation under midday s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6633528" cy="3714776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357158" y="142852"/>
            <a:ext cx="8786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Century Schoolbook" pitchFamily="18" charset="0"/>
              </a:rPr>
              <a:t>Na </a:t>
            </a:r>
            <a:r>
              <a:rPr lang="sk-SK" sz="3200" b="1" dirty="0" smtClean="0">
                <a:latin typeface="Century Schoolbook" pitchFamily="18" charset="0"/>
              </a:rPr>
              <a:t>pravé</a:t>
            </a:r>
            <a:r>
              <a:rPr lang="sk-SK" sz="3200" dirty="0" smtClean="0">
                <a:latin typeface="Century Schoolbook" pitchFamily="18" charset="0"/>
              </a:rPr>
              <a:t> </a:t>
            </a:r>
            <a:r>
              <a:rPr lang="sk-SK" sz="3200" b="1" dirty="0" smtClean="0">
                <a:latin typeface="Century Schoolbook" pitchFamily="18" charset="0"/>
              </a:rPr>
              <a:t>poludnie</a:t>
            </a:r>
            <a:r>
              <a:rPr lang="sk-SK" sz="3200" b="1" dirty="0">
                <a:latin typeface="Century Schoolbook" pitchFamily="18" charset="0"/>
              </a:rPr>
              <a:t> </a:t>
            </a:r>
            <a:r>
              <a:rPr lang="sk-SK" sz="3200" dirty="0" smtClean="0">
                <a:latin typeface="Century Schoolbook" pitchFamily="18" charset="0"/>
              </a:rPr>
              <a:t>( pri letnom čase o 13. hodine, pri zimnom čase o 12. hodine) smeruje </a:t>
            </a:r>
            <a:r>
              <a:rPr lang="sk-SK" sz="3200" b="1" dirty="0" smtClean="0">
                <a:latin typeface="Century Schoolbook" pitchFamily="18" charset="0"/>
              </a:rPr>
              <a:t>krátky</a:t>
            </a:r>
            <a:r>
              <a:rPr lang="sk-SK" sz="3200" dirty="0" smtClean="0">
                <a:latin typeface="Century Schoolbook" pitchFamily="18" charset="0"/>
              </a:rPr>
              <a:t> </a:t>
            </a:r>
            <a:r>
              <a:rPr lang="sk-SK" sz="3200" b="1" dirty="0" smtClean="0">
                <a:latin typeface="Century Schoolbook" pitchFamily="18" charset="0"/>
              </a:rPr>
              <a:t>tieň</a:t>
            </a:r>
            <a:r>
              <a:rPr lang="sk-SK" sz="3200" dirty="0" smtClean="0">
                <a:latin typeface="Century Schoolbook" pitchFamily="18" charset="0"/>
              </a:rPr>
              <a:t> všetkých predmetov na </a:t>
            </a:r>
            <a:r>
              <a:rPr lang="sk-SK" sz="3200" b="1" dirty="0" smtClean="0">
                <a:latin typeface="Century Schoolbook" pitchFamily="18" charset="0"/>
              </a:rPr>
              <a:t>sever</a:t>
            </a:r>
            <a:r>
              <a:rPr lang="sk-SK" sz="3200" dirty="0" smtClean="0">
                <a:latin typeface="Century Schoolbook" pitchFamily="18" charset="0"/>
              </a:rPr>
              <a:t>.</a:t>
            </a:r>
            <a:endParaRPr lang="sk-SK" sz="3200" dirty="0">
              <a:latin typeface="Century Schoolbook" pitchFamily="18" charset="0"/>
            </a:endParaRPr>
          </a:p>
        </p:txBody>
      </p:sp>
      <p:pic>
        <p:nvPicPr>
          <p:cNvPr id="4100" name="Picture 4" descr="Výsledok vyhľadávania obrázkov pre dopyt c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1785950" cy="1782229"/>
          </a:xfrm>
          <a:prstGeom prst="rect">
            <a:avLst/>
          </a:prstGeom>
          <a:noFill/>
        </p:spPr>
      </p:pic>
      <p:pic>
        <p:nvPicPr>
          <p:cNvPr id="4102" name="Picture 6" descr="Výsledok vyhľadávania obrázkov pre dopyt clock 12 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2000232" cy="1991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699-3BA4-4346-9D39-179F2BB86CA0}" type="datetime8">
              <a:rPr lang="sk-SK" smtClean="0"/>
              <a:t>16. 9. 2016 22:23</a:t>
            </a:fld>
            <a:endParaRPr lang="sk-SK"/>
          </a:p>
        </p:txBody>
      </p:sp>
      <p:pic>
        <p:nvPicPr>
          <p:cNvPr id="18434" name="Picture 2" descr="Výsledok vyhľadávania obrázkov pre dopyt orientation under midday s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6261272" cy="4425407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357158" y="142852"/>
            <a:ext cx="8786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Century Schoolbook" pitchFamily="18" charset="0"/>
              </a:rPr>
              <a:t>Keď sa na </a:t>
            </a:r>
            <a:r>
              <a:rPr lang="sk-SK" sz="3200" b="1" dirty="0" smtClean="0">
                <a:latin typeface="Century Schoolbook" pitchFamily="18" charset="0"/>
              </a:rPr>
              <a:t>poludnie </a:t>
            </a:r>
            <a:r>
              <a:rPr lang="sk-SK" sz="3200" dirty="0" smtClean="0">
                <a:latin typeface="Century Schoolbook" pitchFamily="18" charset="0"/>
              </a:rPr>
              <a:t>postavíme chrbtom k slnku a pozeráme v smere svojho tieňa, máme pred sebou </a:t>
            </a:r>
            <a:r>
              <a:rPr lang="sk-SK" sz="3200" b="1" dirty="0" smtClean="0">
                <a:latin typeface="Century Schoolbook" pitchFamily="18" charset="0"/>
              </a:rPr>
              <a:t>sever, </a:t>
            </a:r>
            <a:r>
              <a:rPr lang="sk-SK" sz="3200" dirty="0" smtClean="0">
                <a:latin typeface="Century Schoolbook" pitchFamily="18" charset="0"/>
              </a:rPr>
              <a:t>za sebou </a:t>
            </a:r>
            <a:r>
              <a:rPr lang="sk-SK" sz="3200" b="1" dirty="0" smtClean="0">
                <a:latin typeface="Century Schoolbook" pitchFamily="18" charset="0"/>
              </a:rPr>
              <a:t>juh. </a:t>
            </a:r>
            <a:r>
              <a:rPr lang="sk-SK" sz="3200" dirty="0" smtClean="0">
                <a:latin typeface="Century Schoolbook" pitchFamily="18" charset="0"/>
              </a:rPr>
              <a:t>Po našej pravej ruke je </a:t>
            </a:r>
            <a:r>
              <a:rPr lang="sk-SK" sz="3200" b="1" dirty="0" smtClean="0">
                <a:latin typeface="Century Schoolbook" pitchFamily="18" charset="0"/>
              </a:rPr>
              <a:t>východ, </a:t>
            </a:r>
            <a:r>
              <a:rPr lang="sk-SK" sz="3200" dirty="0" smtClean="0">
                <a:latin typeface="Century Schoolbook" pitchFamily="18" charset="0"/>
              </a:rPr>
              <a:t>po ľavej ruke </a:t>
            </a:r>
            <a:r>
              <a:rPr lang="sk-SK" sz="3200" b="1" dirty="0" smtClean="0">
                <a:latin typeface="Century Schoolbook" pitchFamily="18" charset="0"/>
              </a:rPr>
              <a:t>západ.</a:t>
            </a:r>
            <a:endParaRPr lang="sk-SK" sz="3200" dirty="0">
              <a:latin typeface="Century Schoolbook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143372" y="2285992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latin typeface="Century Schoolbook" pitchFamily="18" charset="0"/>
              </a:rPr>
              <a:t>sever (S)</a:t>
            </a:r>
            <a:endParaRPr lang="sk-SK" sz="3200" dirty="0">
              <a:latin typeface="Century Schoolbook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857752" y="6072206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latin typeface="Century Schoolbook" pitchFamily="18" charset="0"/>
              </a:rPr>
              <a:t>juh (J)</a:t>
            </a:r>
            <a:endParaRPr lang="sk-SK" sz="3200" dirty="0">
              <a:latin typeface="Century Schoolbook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960389" y="4071942"/>
            <a:ext cx="2183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latin typeface="Century Schoolbook" pitchFamily="18" charset="0"/>
              </a:rPr>
              <a:t>východ (V)</a:t>
            </a:r>
            <a:endParaRPr lang="sk-SK" sz="3200" dirty="0">
              <a:latin typeface="Century Schoolbook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00034" y="4429132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latin typeface="Century Schoolbook" pitchFamily="18" charset="0"/>
              </a:rPr>
              <a:t>západ (Z)</a:t>
            </a:r>
            <a:endParaRPr lang="sk-SK" sz="32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8FD-ADC9-4C6B-8B5F-05B1B10C5CAC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357158" y="142852"/>
            <a:ext cx="8786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latin typeface="Century Schoolbook" pitchFamily="18" charset="0"/>
              </a:rPr>
              <a:t>Hlavné svetové strany:</a:t>
            </a:r>
            <a:endParaRPr lang="sk-SK" sz="32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endParaRPr lang="sk-SK" sz="4000" b="1" dirty="0" smtClean="0">
              <a:latin typeface="Century Schoolbook" pitchFamily="18" charset="0"/>
            </a:endParaRPr>
          </a:p>
          <a:p>
            <a:r>
              <a:rPr lang="sk-SK" sz="4000" dirty="0" smtClean="0">
                <a:latin typeface="Century Schoolbook" pitchFamily="18" charset="0"/>
              </a:rPr>
              <a:t>Sever - S</a:t>
            </a:r>
          </a:p>
          <a:p>
            <a:r>
              <a:rPr lang="sk-SK" sz="4000" dirty="0" smtClean="0">
                <a:latin typeface="Century Schoolbook" pitchFamily="18" charset="0"/>
              </a:rPr>
              <a:t>Juh - J</a:t>
            </a:r>
          </a:p>
          <a:p>
            <a:r>
              <a:rPr lang="sk-SK" sz="4000" dirty="0" smtClean="0">
                <a:latin typeface="Century Schoolbook" pitchFamily="18" charset="0"/>
              </a:rPr>
              <a:t>Východ - V</a:t>
            </a:r>
          </a:p>
          <a:p>
            <a:r>
              <a:rPr lang="sk-SK" sz="4000" dirty="0" smtClean="0">
                <a:latin typeface="Century Schoolbook" pitchFamily="18" charset="0"/>
              </a:rPr>
              <a:t>Západ - Z</a:t>
            </a:r>
            <a:endParaRPr lang="sk-SK" sz="4000" dirty="0">
              <a:latin typeface="Century Schoolbook" pitchFamily="18" charset="0"/>
            </a:endParaRPr>
          </a:p>
        </p:txBody>
      </p:sp>
      <p:pic>
        <p:nvPicPr>
          <p:cNvPr id="20482" name="Picture 2" descr="Výsledok vyhľadávania obrázkov pre dopyt hlavné svetové strany"/>
          <p:cNvPicPr>
            <a:picLocks noChangeAspect="1" noChangeArrowheads="1"/>
          </p:cNvPicPr>
          <p:nvPr/>
        </p:nvPicPr>
        <p:blipFill>
          <a:blip r:embed="rId2"/>
          <a:srcRect l="29412" t="14576" r="30555" b="16519"/>
          <a:stretch>
            <a:fillRect/>
          </a:stretch>
        </p:blipFill>
        <p:spPr bwMode="auto">
          <a:xfrm>
            <a:off x="4643438" y="1571612"/>
            <a:ext cx="3500462" cy="371477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143636" y="107154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Century Schoolbook" pitchFamily="18" charset="0"/>
              </a:rPr>
              <a:t>S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143900" y="307181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Century Schoolbook" pitchFamily="18" charset="0"/>
              </a:rPr>
              <a:t>V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6143636" y="528638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Century Schoolbook" pitchFamily="18" charset="0"/>
              </a:rPr>
              <a:t>J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4000496" y="300037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Century Schoolbook" pitchFamily="18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378-AFAC-4A81-A7D0-2B250162E810}" type="datetime8">
              <a:rPr lang="sk-SK" smtClean="0"/>
              <a:t>16. 9. 2016 22:23</a:t>
            </a:fld>
            <a:endParaRPr lang="sk-SK"/>
          </a:p>
        </p:txBody>
      </p:sp>
      <p:pic>
        <p:nvPicPr>
          <p:cNvPr id="21506" name="Picture 2" descr="Výsledok vyhľadávania obrázkov pre dopyt hlavné svetové strany"/>
          <p:cNvPicPr>
            <a:picLocks noChangeAspect="1" noChangeArrowheads="1"/>
          </p:cNvPicPr>
          <p:nvPr/>
        </p:nvPicPr>
        <p:blipFill>
          <a:blip r:embed="rId2"/>
          <a:srcRect l="44688" t="2683" r="4687" b="20840"/>
          <a:stretch>
            <a:fillRect/>
          </a:stretch>
        </p:blipFill>
        <p:spPr bwMode="auto">
          <a:xfrm>
            <a:off x="5072066" y="1285860"/>
            <a:ext cx="3857652" cy="4071966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0" y="428604"/>
            <a:ext cx="8786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latin typeface="Century Schoolbook" pitchFamily="18" charset="0"/>
              </a:rPr>
              <a:t>Vedľajšie  svetové strany:</a:t>
            </a:r>
            <a:endParaRPr lang="sk-SK" sz="32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endParaRPr lang="sk-SK" sz="4000" b="1" dirty="0" smtClean="0">
              <a:latin typeface="Century Schoolbook" pitchFamily="18" charset="0"/>
            </a:endParaRPr>
          </a:p>
          <a:p>
            <a:r>
              <a:rPr lang="sk-SK" sz="4000" dirty="0" smtClean="0">
                <a:latin typeface="Century Schoolbook" pitchFamily="18" charset="0"/>
              </a:rPr>
              <a:t>Severovýchod - SV</a:t>
            </a:r>
          </a:p>
          <a:p>
            <a:r>
              <a:rPr lang="sk-SK" sz="4000" dirty="0" smtClean="0">
                <a:latin typeface="Century Schoolbook" pitchFamily="18" charset="0"/>
              </a:rPr>
              <a:t>Severozápad  - SZ</a:t>
            </a:r>
          </a:p>
          <a:p>
            <a:r>
              <a:rPr lang="sk-SK" sz="4000" dirty="0" smtClean="0">
                <a:latin typeface="Century Schoolbook" pitchFamily="18" charset="0"/>
              </a:rPr>
              <a:t>Juhovýchod - JV</a:t>
            </a:r>
          </a:p>
          <a:p>
            <a:r>
              <a:rPr lang="sk-SK" sz="4000" dirty="0" smtClean="0">
                <a:latin typeface="Century Schoolbook" pitchFamily="18" charset="0"/>
              </a:rPr>
              <a:t>Juhozápad - JZ</a:t>
            </a:r>
            <a:endParaRPr lang="sk-SK" sz="4000" dirty="0">
              <a:latin typeface="Century Schoolbook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714876" y="5572140"/>
            <a:ext cx="421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latin typeface="Century Schoolbook" pitchFamily="18" charset="0"/>
              </a:rPr>
              <a:t>smerová ružica</a:t>
            </a:r>
            <a:endParaRPr lang="sk-SK" sz="3200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C1E7-415E-408A-8AB5-36337DAC602E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357158" y="142852"/>
            <a:ext cx="878684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latin typeface="Century Schoolbook" pitchFamily="18" charset="0"/>
              </a:rPr>
              <a:t>Orientácia v minulosti:</a:t>
            </a:r>
            <a:endParaRPr lang="sk-SK" sz="32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endParaRPr lang="sk-SK" sz="3600" dirty="0" smtClean="0">
              <a:latin typeface="Century Schoolbook" pitchFamily="18" charset="0"/>
            </a:endParaRPr>
          </a:p>
          <a:p>
            <a:r>
              <a:rPr lang="sk-SK" sz="3600" dirty="0" smtClean="0">
                <a:latin typeface="Century Schoolbook" pitchFamily="18" charset="0"/>
              </a:rPr>
              <a:t>Kedysi sa ľudia orientovali podľa:</a:t>
            </a:r>
          </a:p>
          <a:p>
            <a:endParaRPr lang="sk-SK" sz="3600" dirty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3600" dirty="0" smtClean="0"/>
              <a:t> </a:t>
            </a:r>
            <a:r>
              <a:rPr lang="sk-SK" sz="3200" dirty="0" smtClean="0">
                <a:latin typeface="Century Schoolbook" pitchFamily="18" charset="0"/>
              </a:rPr>
              <a:t>slnka</a:t>
            </a:r>
          </a:p>
          <a:p>
            <a:pPr>
              <a:buFont typeface="Wingdings" pitchFamily="2" charset="2"/>
              <a:buChar char="v"/>
            </a:pPr>
            <a:r>
              <a:rPr lang="sk-SK" sz="3200" dirty="0" smtClean="0">
                <a:latin typeface="Century Schoolbook" pitchFamily="18" charset="0"/>
              </a:rPr>
              <a:t> hviezd - </a:t>
            </a:r>
            <a:r>
              <a:rPr lang="sk-SK" sz="3200" b="1" dirty="0">
                <a:latin typeface="Century Schoolbook" pitchFamily="18" charset="0"/>
              </a:rPr>
              <a:t>Polárka</a:t>
            </a:r>
            <a:r>
              <a:rPr lang="sk-SK" sz="3200" dirty="0">
                <a:latin typeface="Century Schoolbook" pitchFamily="18" charset="0"/>
              </a:rPr>
              <a:t> – najjasnejšia hviezda v súhvezdí Malá medvedica (Malý voz).</a:t>
            </a:r>
            <a:endParaRPr lang="sk-SK" sz="32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3200" dirty="0" smtClean="0">
                <a:latin typeface="Century Schoolbook" pitchFamily="18" charset="0"/>
              </a:rPr>
              <a:t> stromov – machu – zvykne </a:t>
            </a:r>
            <a:r>
              <a:rPr lang="pl-PL" sz="3200" dirty="0" smtClean="0">
                <a:latin typeface="Century Schoolbook" pitchFamily="18" charset="0"/>
              </a:rPr>
              <a:t>obrastať </a:t>
            </a:r>
            <a:r>
              <a:rPr lang="pl-PL" sz="3200" dirty="0">
                <a:latin typeface="Century Schoolbook" pitchFamily="18" charset="0"/>
              </a:rPr>
              <a:t>najskôr zo severnej </a:t>
            </a:r>
            <a:r>
              <a:rPr lang="pl-PL" sz="3200" dirty="0" smtClean="0">
                <a:latin typeface="Century Schoolbook" pitchFamily="18" charset="0"/>
              </a:rPr>
              <a:t>strany stromu</a:t>
            </a:r>
            <a:endParaRPr lang="sk-SK" sz="3200" dirty="0" smtClean="0">
              <a:latin typeface="Century Schoolbook" pitchFamily="18" charset="0"/>
            </a:endParaRPr>
          </a:p>
          <a:p>
            <a:endParaRPr lang="sk-SK" sz="3600" dirty="0">
              <a:latin typeface="Century Schoolbook" pitchFamily="18" charset="0"/>
            </a:endParaRPr>
          </a:p>
        </p:txBody>
      </p:sp>
      <p:sp>
        <p:nvSpPr>
          <p:cNvPr id="22530" name="AutoShape 2" descr="Výsledok vyhľadávania obrázkov pre dopyt Orientation by the st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32" name="Picture 4" descr="Výsledok vyhľadávania obrázkov pre dopyt Orientation by the st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929174"/>
            <a:ext cx="1866605" cy="1928826"/>
          </a:xfrm>
          <a:prstGeom prst="rect">
            <a:avLst/>
          </a:prstGeom>
          <a:noFill/>
        </p:spPr>
      </p:pic>
      <p:sp>
        <p:nvSpPr>
          <p:cNvPr id="22534" name="AutoShape 6" descr="Výsledok vyhľadávania obrázkov pre dopyt mach na st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536" name="AutoShape 8" descr="Výsledok vyhľadávania obrázkov pre dopyt mach na st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538" name="AutoShape 10" descr="Výsledok vyhľadávania obrázkov pre dopyt mach na st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540" name="AutoShape 12" descr="Výsledok vyhľadávania obrázkov pre dopyt mach na st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42" name="Picture 14" descr="Výsledok vyhľadávania obrázkov pre dopyt mach na str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58082" y="4572008"/>
            <a:ext cx="1579928" cy="2106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9BAD-0A59-402A-9000-25A3C8B295DC}" type="datetime8">
              <a:rPr lang="sk-SK" smtClean="0"/>
              <a:t>16. 9. 2016 22:23</a:t>
            </a:fld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357158" y="142852"/>
            <a:ext cx="878684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latin typeface="Century Schoolbook" pitchFamily="18" charset="0"/>
              </a:rPr>
              <a:t>Orientácia v minulosti:</a:t>
            </a:r>
            <a:endParaRPr lang="sk-SK" sz="32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endParaRPr lang="sk-SK" sz="4000" b="1" dirty="0" smtClean="0">
              <a:latin typeface="Century Schoolbook" pitchFamily="18" charset="0"/>
            </a:endParaRPr>
          </a:p>
          <a:p>
            <a:r>
              <a:rPr lang="sk-SK" sz="3600" dirty="0" smtClean="0">
                <a:latin typeface="Century Schoolbook" pitchFamily="18" charset="0"/>
              </a:rPr>
              <a:t>Kedysi sa ľudia orientovali podľa:</a:t>
            </a:r>
          </a:p>
          <a:p>
            <a:endParaRPr lang="sk-SK" sz="3600" dirty="0" smtClean="0"/>
          </a:p>
          <a:p>
            <a:pPr>
              <a:buFont typeface="Wingdings" pitchFamily="2" charset="2"/>
              <a:buChar char="v"/>
            </a:pPr>
            <a:r>
              <a:rPr lang="sk-SK" sz="3600" dirty="0" smtClean="0"/>
              <a:t> </a:t>
            </a:r>
            <a:r>
              <a:rPr lang="sk-SK" sz="3600" dirty="0" smtClean="0">
                <a:latin typeface="Century Schoolbook" pitchFamily="18" charset="0"/>
              </a:rPr>
              <a:t>mraveniska - </a:t>
            </a:r>
            <a:r>
              <a:rPr lang="sk-SK" sz="3600" dirty="0">
                <a:latin typeface="Century Schoolbook" pitchFamily="18" charset="0"/>
              </a:rPr>
              <a:t>pozorujte jeho sklon: na severe stúpa takmer kolmo, z južnej strany pozvoľne klesá</a:t>
            </a:r>
            <a:endParaRPr lang="sk-SK" sz="36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3600" dirty="0" smtClean="0">
                <a:latin typeface="Century Schoolbook" pitchFamily="18" charset="0"/>
              </a:rPr>
              <a:t> pníkov – letokruhy – na S hustejšie</a:t>
            </a:r>
          </a:p>
          <a:p>
            <a:endParaRPr lang="sk-SK" sz="3600" dirty="0" smtClean="0"/>
          </a:p>
          <a:p>
            <a:pPr>
              <a:buFont typeface="Wingdings" pitchFamily="2" charset="2"/>
              <a:buChar char="v"/>
            </a:pPr>
            <a:endParaRPr lang="sk-SK" sz="3600" dirty="0">
              <a:latin typeface="Century Schoolbook" pitchFamily="18" charset="0"/>
            </a:endParaRPr>
          </a:p>
        </p:txBody>
      </p:sp>
      <p:sp>
        <p:nvSpPr>
          <p:cNvPr id="22530" name="AutoShape 2" descr="Výsledok vyhľadávania obrázkov pre dopyt Orientation by the st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54" name="Picture 2" descr="http://skolakov.eu/prvouka/3-trida/krajina-v-okoli-domova/orientace-v-krajine/obrazek11.jpg"/>
          <p:cNvPicPr>
            <a:picLocks noChangeAspect="1" noChangeArrowheads="1"/>
          </p:cNvPicPr>
          <p:nvPr/>
        </p:nvPicPr>
        <p:blipFill>
          <a:blip r:embed="rId2"/>
          <a:srcRect l="5184" t="30029" r="40380" b="6559"/>
          <a:stretch>
            <a:fillRect/>
          </a:stretch>
        </p:blipFill>
        <p:spPr bwMode="auto">
          <a:xfrm>
            <a:off x="4500562" y="4643446"/>
            <a:ext cx="4357718" cy="2005934"/>
          </a:xfrm>
          <a:prstGeom prst="rect">
            <a:avLst/>
          </a:prstGeom>
          <a:noFill/>
        </p:spPr>
      </p:pic>
      <p:pic>
        <p:nvPicPr>
          <p:cNvPr id="23556" name="Picture 4" descr="Výsledok vyhľadávania obrázkov pre dopyt Orientation by Anth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7" y="4695498"/>
            <a:ext cx="2357453" cy="1829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F145-595A-4920-9EF8-924F31841790}" type="datetime8">
              <a:rPr lang="sk-SK" smtClean="0"/>
              <a:t>16. 9. 2016 22:23</a:t>
            </a:fld>
            <a:endParaRPr lang="sk-SK"/>
          </a:p>
        </p:txBody>
      </p:sp>
      <p:pic>
        <p:nvPicPr>
          <p:cNvPr id="30722" name="Picture 2" descr="Výsledok vyhľadávania obrázkov pre dopyt svetové str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462" y="1"/>
            <a:ext cx="5544538" cy="6858000"/>
          </a:xfrm>
          <a:prstGeom prst="rect">
            <a:avLst/>
          </a:prstGeom>
          <a:noFill/>
        </p:spPr>
      </p:pic>
      <p:sp>
        <p:nvSpPr>
          <p:cNvPr id="4" name="Nadpis 2"/>
          <p:cNvSpPr txBox="1">
            <a:spLocks/>
          </p:cNvSpPr>
          <p:nvPr/>
        </p:nvSpPr>
        <p:spPr>
          <a:xfrm>
            <a:off x="428596" y="0"/>
            <a:ext cx="4643470" cy="1002440"/>
          </a:xfrm>
          <a:prstGeom prst="rect">
            <a:avLst/>
          </a:prstGeom>
        </p:spPr>
        <p:txBody>
          <a:bodyPr/>
          <a:lstStyle/>
          <a:p>
            <a:r>
              <a:rPr lang="sk-SK" sz="4400" dirty="0" smtClean="0">
                <a:solidFill>
                  <a:srgbClr val="FF0000"/>
                </a:solidFill>
                <a:latin typeface="Century Schoolbook" pitchFamily="18" charset="0"/>
              </a:rPr>
              <a:t>Orientácia </a:t>
            </a:r>
          </a:p>
          <a:p>
            <a:r>
              <a:rPr lang="sk-SK" sz="4400" dirty="0" smtClean="0">
                <a:solidFill>
                  <a:srgbClr val="FF0000"/>
                </a:solidFill>
                <a:latin typeface="Century Schoolbook" pitchFamily="18" charset="0"/>
              </a:rPr>
              <a:t>v minulosti</a:t>
            </a:r>
            <a:endParaRPr lang="sk-SK" sz="3600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578</Words>
  <Application>Microsoft Office PowerPoint</Application>
  <PresentationFormat>Prezentácia na obrazovke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Kompas</vt:lpstr>
      <vt:lpstr>Buzola </vt:lpstr>
      <vt:lpstr>Snímka 12</vt:lpstr>
      <vt:lpstr>Snímka 13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PC</cp:lastModifiedBy>
  <cp:revision>35</cp:revision>
  <dcterms:created xsi:type="dcterms:W3CDTF">2016-09-16T14:53:20Z</dcterms:created>
  <dcterms:modified xsi:type="dcterms:W3CDTF">2016-09-16T20:24:08Z</dcterms:modified>
</cp:coreProperties>
</file>