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5" r:id="rId3"/>
    <p:sldId id="257" r:id="rId4"/>
    <p:sldId id="266" r:id="rId5"/>
    <p:sldId id="267" r:id="rId6"/>
    <p:sldId id="258" r:id="rId7"/>
    <p:sldId id="270" r:id="rId8"/>
    <p:sldId id="268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FF33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AD0B-5CB4-463C-A617-1A0F3222881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5D15-E21A-4E29-B487-2AD0C451D88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1A9EE-ACC3-406D-9C81-093170BDDCF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8BA6-2414-4AE8-BD1C-08D2B7FDB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4F13B-84CE-466F-B023-9479BE858A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11DD-7DFD-4631-99F2-ADF6EB1803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32D1-6D64-4BC3-9B98-663053D89E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47F4-DD31-4E4A-A298-470E0878071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748D5-DA83-43BF-83EF-F139C3D176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1AFF6-5FE2-4FF3-AAE3-EC97A8269A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85FA-C288-4E79-9B89-183F1ADD0D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A39EFA8-A411-4105-A720-BB8091255E9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0" r:id="rId2"/>
    <p:sldLayoutId id="2147483699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700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340768"/>
            <a:ext cx="6044208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Rozprávanie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3095625" cy="3095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387850"/>
          </a:xfrm>
        </p:spPr>
        <p:txBody>
          <a:bodyPr/>
          <a:lstStyle/>
          <a:p>
            <a:pPr eaLnBrk="1" hangingPunct="1"/>
            <a:r>
              <a:rPr lang="sk-SK" sz="3200" smtClean="0"/>
              <a:t>Vezmi si učebnicu str. 64 a prečítaj si rozprávanie „Vidiny v hmle“. Zamysli sa nad otázkami k textu....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2735585" cy="2735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2664295" cy="2664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8313" y="1773238"/>
            <a:ext cx="8229600" cy="23034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k-SK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</a:t>
            </a:r>
            <a:br>
              <a:rPr lang="sk-SK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pozornosť!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77072"/>
            <a:ext cx="2447553" cy="2447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Rozprávanie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89437"/>
          </a:xfrm>
        </p:spPr>
        <p:txBody>
          <a:bodyPr/>
          <a:lstStyle/>
          <a:p>
            <a:pPr eaLnBrk="1" hangingPunct="1"/>
            <a:r>
              <a:rPr lang="sk-SK" sz="3200" smtClean="0"/>
              <a:t>Zachytáva </a:t>
            </a:r>
            <a:r>
              <a:rPr lang="sk-SK" sz="3200" b="1" smtClean="0">
                <a:solidFill>
                  <a:srgbClr val="002060"/>
                </a:solidFill>
              </a:rPr>
              <a:t>jedinečnú udalosť, zážitok, príbeh.</a:t>
            </a:r>
          </a:p>
          <a:p>
            <a:pPr eaLnBrk="1" hangingPunct="1"/>
            <a:r>
              <a:rPr lang="sk-SK" sz="3200" smtClean="0"/>
              <a:t>Príbeh sa odvíja v </a:t>
            </a:r>
            <a:r>
              <a:rPr lang="sk-SK" sz="3200" b="1" smtClean="0">
                <a:solidFill>
                  <a:srgbClr val="002060"/>
                </a:solidFill>
              </a:rPr>
              <a:t>časovej postupnosti.</a:t>
            </a:r>
          </a:p>
          <a:p>
            <a:pPr eaLnBrk="1" hangingPunct="1"/>
            <a:r>
              <a:rPr lang="sk-SK" sz="3200" smtClean="0"/>
              <a:t>Člení sa na </a:t>
            </a:r>
            <a:r>
              <a:rPr lang="sk-SK" sz="3200" b="1" smtClean="0">
                <a:solidFill>
                  <a:srgbClr val="002060"/>
                </a:solidFill>
              </a:rPr>
              <a:t>úvod – jadro – záver.</a:t>
            </a:r>
          </a:p>
          <a:p>
            <a:pPr eaLnBrk="1" hangingPunct="1"/>
            <a:r>
              <a:rPr lang="sk-SK" sz="3200" smtClean="0"/>
              <a:t>Využíva </a:t>
            </a:r>
            <a:r>
              <a:rPr lang="sk-SK" sz="3200" b="1" smtClean="0">
                <a:solidFill>
                  <a:srgbClr val="002060"/>
                </a:solidFill>
              </a:rPr>
              <a:t>plnovýznamové slovesá</a:t>
            </a:r>
            <a:r>
              <a:rPr lang="sk-SK" sz="3200" smtClean="0"/>
              <a:t>, zvyčajne v minulom čase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365104"/>
            <a:ext cx="2231529" cy="2231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Stavba rozprávania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3340100"/>
          </a:xfrm>
        </p:spPr>
        <p:txBody>
          <a:bodyPr/>
          <a:lstStyle/>
          <a:p>
            <a:pPr eaLnBrk="1" hangingPunct="1"/>
            <a:r>
              <a:rPr lang="sk-SK" sz="3200" smtClean="0"/>
              <a:t>Úvod</a:t>
            </a:r>
          </a:p>
          <a:p>
            <a:pPr eaLnBrk="1" hangingPunct="1"/>
            <a:r>
              <a:rPr lang="sk-SK" sz="3200" smtClean="0"/>
              <a:t>Zápletka (konflikt)</a:t>
            </a:r>
          </a:p>
          <a:p>
            <a:pPr eaLnBrk="1" hangingPunct="1"/>
            <a:r>
              <a:rPr lang="sk-SK" sz="3200" smtClean="0"/>
              <a:t>Vyvrcholenie</a:t>
            </a:r>
          </a:p>
          <a:p>
            <a:pPr eaLnBrk="1" hangingPunct="1"/>
            <a:r>
              <a:rPr lang="sk-SK" sz="3200" smtClean="0"/>
              <a:t>Obrat</a:t>
            </a:r>
          </a:p>
          <a:p>
            <a:pPr eaLnBrk="1" hangingPunct="1"/>
            <a:r>
              <a:rPr lang="sk-SK" sz="3200" smtClean="0"/>
              <a:t>Záver</a:t>
            </a:r>
          </a:p>
        </p:txBody>
      </p:sp>
      <p:sp>
        <p:nvSpPr>
          <p:cNvPr id="6" name="Pravá zložená zátvorka 5"/>
          <p:cNvSpPr/>
          <p:nvPr/>
        </p:nvSpPr>
        <p:spPr>
          <a:xfrm>
            <a:off x="4284663" y="2852738"/>
            <a:ext cx="358775" cy="151288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5003800" y="3213100"/>
            <a:ext cx="1343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4000" dirty="0">
                <a:latin typeface="+mn-lt"/>
              </a:rPr>
              <a:t>Jadro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t="9305" b="9281"/>
          <a:stretch>
            <a:fillRect/>
          </a:stretch>
        </p:blipFill>
        <p:spPr bwMode="auto">
          <a:xfrm>
            <a:off x="5796136" y="4077072"/>
            <a:ext cx="3095625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utoUpdateAnimBg="0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963612"/>
          </a:xfrm>
        </p:spPr>
        <p:txBody>
          <a:bodyPr/>
          <a:lstStyle/>
          <a:p>
            <a:pPr eaLnBrk="1" hangingPunct="1"/>
            <a:r>
              <a:rPr lang="sk-SK" sz="3200" smtClean="0"/>
              <a:t>Zoznámime sa s postavami, prostredím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468313" y="256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sk-SK" sz="5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Zápletka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468313" y="3644900"/>
            <a:ext cx="8229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k-SK" sz="3200" kern="0" dirty="0">
                <a:latin typeface="+mn-lt"/>
              </a:rPr>
              <a:t>Predstavuje nejakú komplikáciu a uvádza dej do pohybu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437112"/>
            <a:ext cx="2123877" cy="2123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Vyvrcholenie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1008063"/>
          </a:xfrm>
        </p:spPr>
        <p:txBody>
          <a:bodyPr/>
          <a:lstStyle/>
          <a:p>
            <a:pPr eaLnBrk="1" hangingPunct="1"/>
            <a:r>
              <a:rPr lang="sk-SK" sz="3200" smtClean="0"/>
              <a:t>Dej, problém alebo konflikt tu vrcholí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539750" y="256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sk-SK" sz="5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Obrat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539750" y="3500438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k-SK" sz="3200" kern="0" dirty="0">
                <a:latin typeface="+mn-lt"/>
              </a:rPr>
              <a:t>Dej sa tu nečakane obráti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539750" y="42211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sk-SK" sz="5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Rozuzlenie</a:t>
            </a:r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 bwMode="auto">
          <a:xfrm>
            <a:off x="539750" y="5229225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sk-SK" sz="3200" kern="0" dirty="0">
                <a:latin typeface="+mn-lt"/>
              </a:rPr>
              <a:t>Prináša vyriešenie problému, konfliktu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Časti rozprávania</a:t>
            </a:r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1116013" y="1952625"/>
            <a:ext cx="6840537" cy="4440238"/>
          </a:xfrm>
          <a:custGeom>
            <a:avLst/>
            <a:gdLst>
              <a:gd name="T0" fmla="*/ 0 w 4581"/>
              <a:gd name="T1" fmla="*/ 2147483647 h 2797"/>
              <a:gd name="T2" fmla="*/ 1212993861 w 4581"/>
              <a:gd name="T3" fmla="*/ 2147483647 h 2797"/>
              <a:gd name="T4" fmla="*/ 2147483647 w 4581"/>
              <a:gd name="T5" fmla="*/ 743446910 h 2797"/>
              <a:gd name="T6" fmla="*/ 2147483647 w 4581"/>
              <a:gd name="T7" fmla="*/ 1658262817 h 2797"/>
              <a:gd name="T8" fmla="*/ 2147483647 w 4581"/>
              <a:gd name="T9" fmla="*/ 2147483647 h 2797"/>
              <a:gd name="T10" fmla="*/ 2147483647 w 4581"/>
              <a:gd name="T11" fmla="*/ 2147483647 h 27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81"/>
              <a:gd name="T19" fmla="*/ 0 h 2797"/>
              <a:gd name="T20" fmla="*/ 4581 w 4581"/>
              <a:gd name="T21" fmla="*/ 2797 h 27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81" h="2797">
                <a:moveTo>
                  <a:pt x="0" y="2518"/>
                </a:moveTo>
                <a:cubicBezTo>
                  <a:pt x="140" y="2657"/>
                  <a:pt x="280" y="2797"/>
                  <a:pt x="544" y="2427"/>
                </a:cubicBezTo>
                <a:cubicBezTo>
                  <a:pt x="808" y="2057"/>
                  <a:pt x="1224" y="590"/>
                  <a:pt x="1587" y="295"/>
                </a:cubicBezTo>
                <a:cubicBezTo>
                  <a:pt x="1950" y="0"/>
                  <a:pt x="2358" y="303"/>
                  <a:pt x="2721" y="658"/>
                </a:cubicBezTo>
                <a:cubicBezTo>
                  <a:pt x="3084" y="1013"/>
                  <a:pt x="3454" y="2117"/>
                  <a:pt x="3764" y="2427"/>
                </a:cubicBezTo>
                <a:cubicBezTo>
                  <a:pt x="4074" y="2737"/>
                  <a:pt x="4445" y="2503"/>
                  <a:pt x="4581" y="25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" name="BlokTextu 5"/>
          <p:cNvSpPr txBox="1">
            <a:spLocks noChangeArrowheads="1"/>
          </p:cNvSpPr>
          <p:nvPr/>
        </p:nvSpPr>
        <p:spPr bwMode="auto">
          <a:xfrm>
            <a:off x="395288" y="5516563"/>
            <a:ext cx="1084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800" b="1"/>
              <a:t>Úvod</a:t>
            </a:r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1116013" y="3500438"/>
            <a:ext cx="164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800" b="1"/>
              <a:t>Zápletka</a:t>
            </a:r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2771775" y="1700213"/>
            <a:ext cx="2409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800" b="1"/>
              <a:t>Vyvrcholenie</a:t>
            </a:r>
          </a:p>
        </p:txBody>
      </p:sp>
      <p:sp>
        <p:nvSpPr>
          <p:cNvPr id="9" name="BlokTextu 8"/>
          <p:cNvSpPr txBox="1">
            <a:spLocks noChangeArrowheads="1"/>
          </p:cNvSpPr>
          <p:nvPr/>
        </p:nvSpPr>
        <p:spPr bwMode="auto">
          <a:xfrm>
            <a:off x="6084888" y="3789363"/>
            <a:ext cx="1143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800" b="1"/>
              <a:t>Obrat</a:t>
            </a:r>
          </a:p>
        </p:txBody>
      </p:sp>
      <p:sp>
        <p:nvSpPr>
          <p:cNvPr id="10" name="BlokTextu 9"/>
          <p:cNvSpPr txBox="1">
            <a:spLocks noChangeArrowheads="1"/>
          </p:cNvSpPr>
          <p:nvPr/>
        </p:nvSpPr>
        <p:spPr bwMode="auto">
          <a:xfrm>
            <a:off x="7667625" y="5300663"/>
            <a:ext cx="1146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800" b="1"/>
              <a:t>Záver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89040"/>
            <a:ext cx="2555924" cy="2555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8" grpId="1"/>
      <p:bldP spid="4101" grpId="0" animBg="1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 - rozprávanie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200" dirty="0" smtClean="0"/>
              <a:t>Ak postava zastáva úlohu rozprávača a rozpráva svoj </a:t>
            </a:r>
            <a:r>
              <a:rPr lang="sk-SK" sz="3200" b="1" dirty="0" smtClean="0"/>
              <a:t>vlastný príbeh</a:t>
            </a:r>
            <a:r>
              <a:rPr lang="sk-SK" sz="3200" dirty="0" smtClean="0"/>
              <a:t>, hovoríme, že je </a:t>
            </a:r>
            <a:r>
              <a:rPr lang="sk-SK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priamym rozprávačom</a:t>
            </a:r>
            <a:r>
              <a:rPr lang="sk-SK" sz="32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200" dirty="0" smtClean="0"/>
              <a:t>Rozprávač rozpráva príbeh, zobrazuje svoje vnútorné stavy a pocity, a to </a:t>
            </a:r>
            <a:r>
              <a:rPr lang="sk-SK" sz="3200" b="1" dirty="0" smtClean="0"/>
              <a:t>slovesami v tvare 1. osoby </a:t>
            </a:r>
            <a:r>
              <a:rPr lang="sk-SK" sz="3200" dirty="0" smtClean="0"/>
              <a:t>(ja som videl)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200" dirty="0" smtClean="0"/>
              <a:t>Takéto rozprávanie v 1. osobe </a:t>
            </a:r>
            <a:r>
              <a:rPr lang="sk-SK" sz="3200" dirty="0" err="1" smtClean="0"/>
              <a:t>Sg</a:t>
            </a:r>
            <a:r>
              <a:rPr lang="sk-SK" sz="3200" dirty="0" smtClean="0"/>
              <a:t> nazývame </a:t>
            </a:r>
            <a:r>
              <a:rPr lang="sk-SK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 – rozprávanie</a:t>
            </a:r>
            <a:r>
              <a:rPr lang="sk-SK" sz="32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387850"/>
          </a:xfrm>
        </p:spPr>
        <p:txBody>
          <a:bodyPr/>
          <a:lstStyle/>
          <a:p>
            <a:pPr eaLnBrk="1" hangingPunct="1"/>
            <a:r>
              <a:rPr lang="sk-SK" sz="3200" smtClean="0"/>
              <a:t>Vezmi si učebnicu str. 59 a prečítaj si rozprávanie „Viem hrať hokej?“. Všímaj si farebne odlíšené časti textu....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2735585" cy="2735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2664295" cy="2664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rozprávanie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700213"/>
            <a:ext cx="7056437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200" dirty="0" smtClean="0"/>
              <a:t>Príbeh alebo zážitok postáv môže vyrozprávať rozprávač, ktorý nebol účastníkom udalosti.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200" dirty="0" smtClean="0"/>
              <a:t>Takýto rozprávač zobrazuje konanie a prežívanie postáv v tvare </a:t>
            </a:r>
            <a:r>
              <a:rPr lang="sk-SK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osoby</a:t>
            </a:r>
            <a:r>
              <a:rPr lang="sk-SK" sz="32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k-SK" sz="3200" dirty="0" smtClean="0"/>
              <a:t>Takéto rozprávanie nazývame aj </a:t>
            </a:r>
            <a:r>
              <a:rPr lang="sk-SK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on-rozprávanie</a:t>
            </a:r>
            <a:endParaRPr lang="sk-SK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223</Words>
  <Application>Microsoft Office PowerPoint</Application>
  <PresentationFormat>Prezentácia na obrazovke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Tok</vt:lpstr>
      <vt:lpstr>Rozprávanie</vt:lpstr>
      <vt:lpstr>Rozprávanie</vt:lpstr>
      <vt:lpstr>Stavba rozprávania</vt:lpstr>
      <vt:lpstr>Úvod</vt:lpstr>
      <vt:lpstr>Vyvrcholenie</vt:lpstr>
      <vt:lpstr>Časti rozprávania</vt:lpstr>
      <vt:lpstr>Ja - rozprávanie</vt:lpstr>
      <vt:lpstr>Snímka 8</vt:lpstr>
      <vt:lpstr>On rozprávanie</vt:lpstr>
      <vt:lpstr>Snímka 10</vt:lpstr>
      <vt:lpstr>Ďakujem 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pocitac</dc:creator>
  <cp:lastModifiedBy>Anna</cp:lastModifiedBy>
  <cp:revision>19</cp:revision>
  <dcterms:created xsi:type="dcterms:W3CDTF">2009-03-05T20:40:13Z</dcterms:created>
  <dcterms:modified xsi:type="dcterms:W3CDTF">2020-04-27T07:12:37Z</dcterms:modified>
</cp:coreProperties>
</file>