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9" r:id="rId4"/>
    <p:sldId id="266" r:id="rId5"/>
    <p:sldId id="282" r:id="rId6"/>
    <p:sldId id="264" r:id="rId7"/>
    <p:sldId id="283" r:id="rId8"/>
    <p:sldId id="284" r:id="rId9"/>
    <p:sldId id="275" r:id="rId10"/>
    <p:sldId id="285" r:id="rId11"/>
    <p:sldId id="277" r:id="rId12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F77DF1"/>
    <a:srgbClr val="E889FB"/>
    <a:srgbClr val="FF9D3B"/>
    <a:srgbClr val="FF89FF"/>
    <a:srgbClr val="FF99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5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3A4F03-316B-48AD-AD9A-E8E985210D8C}" type="datetimeFigureOut">
              <a:rPr lang="sk-SK" smtClean="0"/>
              <a:pPr>
                <a:defRPr/>
              </a:pPr>
              <a:t>24. 4. 2019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65E1C6-E252-4542-B438-742DCE6C9121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3A4F03-316B-48AD-AD9A-E8E985210D8C}" type="datetimeFigureOut">
              <a:rPr lang="sk-SK" smtClean="0"/>
              <a:pPr>
                <a:defRPr/>
              </a:pPr>
              <a:t>24. 4. 2019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65E1C6-E252-4542-B438-742DCE6C9121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3A4F03-316B-48AD-AD9A-E8E985210D8C}" type="datetimeFigureOut">
              <a:rPr lang="sk-SK" smtClean="0"/>
              <a:pPr>
                <a:defRPr/>
              </a:pPr>
              <a:t>24. 4. 2019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65E1C6-E252-4542-B438-742DCE6C9121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91B6A0-F59C-47C3-8C3F-89B2629899CB}" type="datetimeFigureOut">
              <a:rPr lang="sk-SK" smtClean="0"/>
              <a:pPr>
                <a:defRPr/>
              </a:pPr>
              <a:t>24. 4. 2019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702C1E-4321-42BB-8594-2C87AF8CA916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3A4F03-316B-48AD-AD9A-E8E985210D8C}" type="datetimeFigureOut">
              <a:rPr lang="sk-SK" smtClean="0"/>
              <a:pPr>
                <a:defRPr/>
              </a:pPr>
              <a:t>24. 4. 2019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65E1C6-E252-4542-B438-742DCE6C9121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D30896-CBF3-4C6A-B4B4-69B39B41BB9A}" type="datetimeFigureOut">
              <a:rPr lang="sk-SK" smtClean="0"/>
              <a:pPr>
                <a:defRPr/>
              </a:pPr>
              <a:t>24. 4. 2019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5C7ED7-C95D-4C8D-ACDC-3EAF9A65F2D6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3A4F03-316B-48AD-AD9A-E8E985210D8C}" type="datetimeFigureOut">
              <a:rPr lang="sk-SK" smtClean="0"/>
              <a:pPr>
                <a:defRPr/>
              </a:pPr>
              <a:t>24. 4. 2019</a:t>
            </a:fld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65E1C6-E252-4542-B438-742DCE6C9121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3A4F03-316B-48AD-AD9A-E8E985210D8C}" type="datetimeFigureOut">
              <a:rPr lang="sk-SK" smtClean="0"/>
              <a:pPr>
                <a:defRPr/>
              </a:pPr>
              <a:t>24. 4. 2019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65E1C6-E252-4542-B438-742DCE6C9121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3A4F03-316B-48AD-AD9A-E8E985210D8C}" type="datetimeFigureOut">
              <a:rPr lang="sk-SK" smtClean="0"/>
              <a:pPr>
                <a:defRPr/>
              </a:pPr>
              <a:t>24. 4. 2019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65E1C6-E252-4542-B438-742DCE6C9121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3A4F03-316B-48AD-AD9A-E8E985210D8C}" type="datetimeFigureOut">
              <a:rPr lang="sk-SK" smtClean="0"/>
              <a:pPr>
                <a:defRPr/>
              </a:pPr>
              <a:t>24. 4. 2019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65E1C6-E252-4542-B438-742DCE6C9121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3A4F03-316B-48AD-AD9A-E8E985210D8C}" type="datetimeFigureOut">
              <a:rPr lang="sk-SK" smtClean="0"/>
              <a:pPr>
                <a:defRPr/>
              </a:pPr>
              <a:t>24. 4. 2019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65E1C6-E252-4542-B438-742DCE6C9121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3A4F03-316B-48AD-AD9A-E8E985210D8C}" type="datetimeFigureOut">
              <a:rPr lang="sk-SK" smtClean="0"/>
              <a:pPr>
                <a:defRPr/>
              </a:pPr>
              <a:t>24. 4. 2019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265E1C6-E252-4542-B438-742DCE6C9121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upload.wikimedia.org/wikipedia/commons/d/da/Wappen_Kaiserin_Maria_Theresia_1765_(Mittel).p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BlokTextu 3"/>
          <p:cNvSpPr txBox="1">
            <a:spLocks noChangeArrowheads="1"/>
          </p:cNvSpPr>
          <p:nvPr/>
        </p:nvSpPr>
        <p:spPr bwMode="auto">
          <a:xfrm>
            <a:off x="1146944" y="1628775"/>
            <a:ext cx="703269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sk-SK" sz="5400" b="1" dirty="0" smtClean="0">
                <a:cs typeface="Arial" charset="0"/>
              </a:rPr>
              <a:t>Moháčska katastrofa</a:t>
            </a:r>
            <a:endParaRPr lang="sk-SK" sz="5400" b="1" dirty="0">
              <a:cs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Uhorsko po 154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84784"/>
            <a:ext cx="6632153" cy="5373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BlokTextu 4"/>
          <p:cNvSpPr txBox="1"/>
          <p:nvPr/>
        </p:nvSpPr>
        <p:spPr>
          <a:xfrm>
            <a:off x="179512" y="214290"/>
            <a:ext cx="8712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sk-SK" dirty="0" smtClean="0"/>
              <a:t> </a:t>
            </a:r>
            <a:r>
              <a:rPr lang="sk-SK" sz="2800" dirty="0" smtClean="0"/>
              <a:t>po smrti </a:t>
            </a:r>
            <a:r>
              <a:rPr lang="sk-SK" sz="2800" b="1" dirty="0" smtClean="0">
                <a:solidFill>
                  <a:srgbClr val="7030A0"/>
                </a:solidFill>
              </a:rPr>
              <a:t>Jána </a:t>
            </a:r>
            <a:r>
              <a:rPr lang="sk-SK" sz="2800" b="1" dirty="0" err="1" smtClean="0">
                <a:solidFill>
                  <a:srgbClr val="7030A0"/>
                </a:solidFill>
              </a:rPr>
              <a:t>Zápoľského</a:t>
            </a:r>
            <a:r>
              <a:rPr lang="sk-SK" sz="2800" b="1" dirty="0" smtClean="0">
                <a:solidFill>
                  <a:srgbClr val="7030A0"/>
                </a:solidFill>
              </a:rPr>
              <a:t> </a:t>
            </a:r>
            <a:r>
              <a:rPr lang="sk-SK" sz="2800" dirty="0" smtClean="0"/>
              <a:t>v r. 1541 vpadli </a:t>
            </a:r>
            <a:r>
              <a:rPr lang="sk-SK" sz="2800" dirty="0" smtClean="0"/>
              <a:t>Turci </a:t>
            </a:r>
            <a:r>
              <a:rPr lang="sk-SK" sz="2800" dirty="0" smtClean="0"/>
              <a:t>do Uhorska a dobyli </a:t>
            </a:r>
            <a:r>
              <a:rPr lang="sk-SK" sz="2800" dirty="0" smtClean="0"/>
              <a:t>hlavné mesto </a:t>
            </a:r>
            <a:r>
              <a:rPr lang="sk-SK" sz="2800" dirty="0" smtClean="0">
                <a:solidFill>
                  <a:srgbClr val="7030A0"/>
                </a:solidFill>
              </a:rPr>
              <a:t>Budín</a:t>
            </a:r>
            <a:endParaRPr lang="sk-SK" sz="2800" dirty="0">
              <a:solidFill>
                <a:srgbClr val="7030A0"/>
              </a:solidFill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6732240" y="1772816"/>
            <a:ext cx="2143140" cy="4670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750" dirty="0" smtClean="0"/>
              <a:t>Rozdelenie Uhorska na 3 časti:</a:t>
            </a:r>
          </a:p>
          <a:p>
            <a:r>
              <a:rPr lang="sk-SK" sz="1750" dirty="0" smtClean="0"/>
              <a:t> </a:t>
            </a:r>
          </a:p>
          <a:p>
            <a:r>
              <a:rPr lang="sk-SK" sz="1750" b="1" dirty="0" smtClean="0">
                <a:solidFill>
                  <a:srgbClr val="C00000"/>
                </a:solidFill>
              </a:rPr>
              <a:t>Západná a severná časť </a:t>
            </a:r>
            <a:r>
              <a:rPr lang="sk-SK" sz="1750" dirty="0" smtClean="0"/>
              <a:t>patrila Habsburskej </a:t>
            </a:r>
            <a:r>
              <a:rPr lang="sk-SK" sz="1750" dirty="0" smtClean="0"/>
              <a:t>monarchii.</a:t>
            </a:r>
            <a:endParaRPr lang="sk-SK" sz="1750" dirty="0" smtClean="0"/>
          </a:p>
          <a:p>
            <a:endParaRPr lang="sk-SK" sz="1750" dirty="0" smtClean="0"/>
          </a:p>
          <a:p>
            <a:r>
              <a:rPr lang="sk-SK" sz="1750" b="1" dirty="0" smtClean="0">
                <a:solidFill>
                  <a:srgbClr val="C00000"/>
                </a:solidFill>
              </a:rPr>
              <a:t>Sedmohradské kniežatstvo </a:t>
            </a:r>
            <a:r>
              <a:rPr lang="sk-SK" sz="1750" dirty="0" smtClean="0"/>
              <a:t>(východná časť</a:t>
            </a:r>
            <a:r>
              <a:rPr lang="sk-SK" sz="1750" dirty="0" smtClean="0"/>
              <a:t>).</a:t>
            </a:r>
            <a:endParaRPr lang="sk-SK" sz="1750" dirty="0" smtClean="0"/>
          </a:p>
          <a:p>
            <a:endParaRPr lang="sk-SK" sz="1750" dirty="0" smtClean="0"/>
          </a:p>
          <a:p>
            <a:r>
              <a:rPr lang="sk-SK" sz="1750" b="1" dirty="0" smtClean="0">
                <a:solidFill>
                  <a:srgbClr val="C00000"/>
                </a:solidFill>
              </a:rPr>
              <a:t>Južná časť </a:t>
            </a:r>
            <a:r>
              <a:rPr lang="sk-SK" sz="1750" dirty="0" smtClean="0"/>
              <a:t>okupovaná Osmanskou ríšou tzv. </a:t>
            </a:r>
            <a:r>
              <a:rPr lang="sk-SK" sz="1750" b="1" dirty="0" smtClean="0"/>
              <a:t>Budinský </a:t>
            </a:r>
            <a:r>
              <a:rPr lang="sk-SK" sz="1750" b="1" dirty="0" err="1" smtClean="0"/>
              <a:t>pašalik</a:t>
            </a:r>
            <a:r>
              <a:rPr lang="sk-SK" sz="1750" b="1" dirty="0" smtClean="0"/>
              <a:t> </a:t>
            </a:r>
            <a:endParaRPr lang="sk-SK" sz="1750" b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519113" y="361950"/>
            <a:ext cx="6326219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sz="3600" b="1" dirty="0">
                <a:solidFill>
                  <a:srgbClr val="C00000"/>
                </a:solidFill>
                <a:latin typeface="Arial Black" pitchFamily="34" charset="0"/>
              </a:rPr>
              <a:t>Ferdinand I. Habsburský</a:t>
            </a:r>
          </a:p>
          <a:p>
            <a:pPr eaLnBrk="1" hangingPunct="1"/>
            <a:endParaRPr lang="sk-SK" sz="2800" b="1" dirty="0"/>
          </a:p>
          <a:p>
            <a:pPr eaLnBrk="1" hangingPunct="1">
              <a:buFont typeface="Arial" pitchFamily="34" charset="0"/>
              <a:buChar char="•"/>
            </a:pPr>
            <a:r>
              <a:rPr lang="sk-SK" sz="2800" b="1" dirty="0" smtClean="0"/>
              <a:t> vytvoril </a:t>
            </a:r>
            <a:r>
              <a:rPr lang="sk-SK" sz="2800" b="1" dirty="0" smtClean="0">
                <a:latin typeface="Arial Black" pitchFamily="34" charset="0"/>
              </a:rPr>
              <a:t>Habsburskú </a:t>
            </a:r>
          </a:p>
          <a:p>
            <a:pPr eaLnBrk="1" hangingPunct="1"/>
            <a:r>
              <a:rPr lang="sk-SK" sz="2800" b="1" dirty="0" smtClean="0">
                <a:latin typeface="Arial Black" pitchFamily="34" charset="0"/>
              </a:rPr>
              <a:t>(</a:t>
            </a:r>
            <a:r>
              <a:rPr lang="sk-SK" sz="2800" b="1" dirty="0">
                <a:latin typeface="Arial Black" pitchFamily="34" charset="0"/>
              </a:rPr>
              <a:t>Rakúsku</a:t>
            </a:r>
            <a:r>
              <a:rPr lang="sk-SK" sz="2800" b="1" dirty="0" smtClean="0">
                <a:latin typeface="Arial Black" pitchFamily="34" charset="0"/>
              </a:rPr>
              <a:t>) monarchiu</a:t>
            </a:r>
            <a:endParaRPr lang="sk-SK" sz="2800" b="1" dirty="0" smtClean="0">
              <a:latin typeface="Arial Black" pitchFamily="34" charset="0"/>
            </a:endParaRPr>
          </a:p>
          <a:p>
            <a:pPr eaLnBrk="1" hangingPunct="1"/>
            <a:endParaRPr lang="sk-SK" sz="2800" b="1" dirty="0" smtClean="0">
              <a:latin typeface="Arial Black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sk-SK" sz="2800" b="1" i="1" dirty="0" smtClean="0">
                <a:latin typeface="Arial" pitchFamily="34" charset="0"/>
                <a:cs typeface="Arial" pitchFamily="34" charset="0"/>
              </a:rPr>
              <a:t> v </a:t>
            </a:r>
            <a:r>
              <a:rPr lang="sk-SK" sz="2800" b="1" i="1" dirty="0" smtClean="0">
                <a:latin typeface="Arial" pitchFamily="34" charset="0"/>
                <a:cs typeface="Arial" pitchFamily="34" charset="0"/>
              </a:rPr>
              <a:t>roku 1526 sa stal </a:t>
            </a:r>
          </a:p>
          <a:p>
            <a:pPr eaLnBrk="1" hangingPunct="1"/>
            <a:r>
              <a:rPr lang="sk-SK" sz="2800" b="1" i="1" dirty="0" smtClean="0">
                <a:latin typeface="Arial" pitchFamily="34" charset="0"/>
                <a:cs typeface="Arial" pitchFamily="34" charset="0"/>
              </a:rPr>
              <a:t>uhorským kráľom</a:t>
            </a:r>
            <a:endParaRPr lang="sk-SK" sz="28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8" name="Picture 6" descr="Image:Wappen Kaiserin Maria Theresia 1765 (Mittel)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658610"/>
            <a:ext cx="2520380" cy="2910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817" t="-2255" r="5339" b="2255"/>
          <a:stretch/>
        </p:blipFill>
        <p:spPr bwMode="auto">
          <a:xfrm>
            <a:off x="5652120" y="1772816"/>
            <a:ext cx="3180925" cy="46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2567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Obdĺžnik 1"/>
          <p:cNvSpPr>
            <a:spLocks noChangeArrowheads="1"/>
          </p:cNvSpPr>
          <p:nvPr/>
        </p:nvSpPr>
        <p:spPr bwMode="auto">
          <a:xfrm>
            <a:off x="2286000" y="3105150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sk-SK">
              <a:latin typeface="Calibri" pitchFamily="34" charset="0"/>
            </a:endParaRPr>
          </a:p>
        </p:txBody>
      </p:sp>
      <p:sp>
        <p:nvSpPr>
          <p:cNvPr id="16386" name="BlokTextu 2"/>
          <p:cNvSpPr txBox="1">
            <a:spLocks noChangeArrowheads="1"/>
          </p:cNvSpPr>
          <p:nvPr/>
        </p:nvSpPr>
        <p:spPr bwMode="auto">
          <a:xfrm>
            <a:off x="467544" y="4797152"/>
            <a:ext cx="5109091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3600" b="1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Ľudovít II. </a:t>
            </a:r>
            <a:r>
              <a:rPr lang="sk-SK" sz="3600" b="1" dirty="0" err="1">
                <a:solidFill>
                  <a:schemeClr val="tx2">
                    <a:lumMod val="75000"/>
                  </a:schemeClr>
                </a:solidFill>
                <a:cs typeface="Arial" charset="0"/>
              </a:rPr>
              <a:t>Jagelovský</a:t>
            </a:r>
            <a:r>
              <a:rPr lang="sk-SK" sz="3600" b="1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 </a:t>
            </a:r>
            <a:endParaRPr lang="sk-SK" sz="3600" b="1" dirty="0" smtClean="0">
              <a:solidFill>
                <a:schemeClr val="tx2">
                  <a:lumMod val="75000"/>
                </a:schemeClr>
              </a:solidFill>
              <a:cs typeface="Arial" charset="0"/>
            </a:endParaRPr>
          </a:p>
          <a:p>
            <a:pPr>
              <a:buFont typeface="Arial" pitchFamily="34" charset="0"/>
              <a:buChar char="•"/>
            </a:pPr>
            <a:r>
              <a:rPr lang="sk-SK" sz="2800" dirty="0" smtClean="0">
                <a:cs typeface="Arial" charset="0"/>
              </a:rPr>
              <a:t> </a:t>
            </a:r>
            <a:r>
              <a:rPr lang="sk-SK" sz="2400" dirty="0" smtClean="0">
                <a:cs typeface="Arial" charset="0"/>
              </a:rPr>
              <a:t>uhorský </a:t>
            </a:r>
            <a:r>
              <a:rPr lang="sk-SK" sz="2400" dirty="0" smtClean="0">
                <a:cs typeface="Arial" charset="0"/>
              </a:rPr>
              <a:t>kráľ(1516 </a:t>
            </a:r>
            <a:r>
              <a:rPr lang="sk-SK" sz="2400" dirty="0">
                <a:cs typeface="Arial" charset="0"/>
              </a:rPr>
              <a:t>– 1526</a:t>
            </a:r>
            <a:r>
              <a:rPr lang="sk-SK" sz="2400" dirty="0" smtClean="0">
                <a:cs typeface="Arial" charset="0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sk-SK" sz="2400" dirty="0" smtClean="0">
                <a:cs typeface="Arial" charset="0"/>
              </a:rPr>
              <a:t> mladý, 20 ročný panovník</a:t>
            </a:r>
            <a:endParaRPr lang="sk-SK" sz="2400" dirty="0">
              <a:cs typeface="Arial" charset="0"/>
            </a:endParaRPr>
          </a:p>
        </p:txBody>
      </p:sp>
      <p:sp>
        <p:nvSpPr>
          <p:cNvPr id="16387" name="BlokTextu 3"/>
          <p:cNvSpPr txBox="1">
            <a:spLocks noChangeArrowheads="1"/>
          </p:cNvSpPr>
          <p:nvPr/>
        </p:nvSpPr>
        <p:spPr bwMode="auto">
          <a:xfrm>
            <a:off x="179512" y="188640"/>
            <a:ext cx="561662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sk-SK" sz="2800" dirty="0" smtClean="0"/>
              <a:t>po smrti </a:t>
            </a:r>
            <a:r>
              <a:rPr lang="sk-SK" sz="2800" b="1" dirty="0" smtClean="0">
                <a:solidFill>
                  <a:srgbClr val="002060"/>
                </a:solidFill>
              </a:rPr>
              <a:t>Mateja Korvína </a:t>
            </a:r>
            <a:endParaRPr lang="sk-SK" sz="2800" b="1" dirty="0" smtClean="0">
              <a:solidFill>
                <a:srgbClr val="002060"/>
              </a:solidFill>
            </a:endParaRPr>
          </a:p>
          <a:p>
            <a:r>
              <a:rPr lang="sk-SK" sz="2800" dirty="0" smtClean="0"/>
              <a:t> </a:t>
            </a:r>
            <a:r>
              <a:rPr lang="sk-SK" sz="2800" dirty="0" smtClean="0"/>
              <a:t>  v</a:t>
            </a:r>
            <a:r>
              <a:rPr lang="sk-SK" sz="2800" dirty="0" smtClean="0"/>
              <a:t> roku 1490 na trón </a:t>
            </a:r>
            <a:r>
              <a:rPr lang="sk-SK" sz="2800" dirty="0" smtClean="0"/>
              <a:t>nastupuje</a:t>
            </a:r>
          </a:p>
          <a:p>
            <a:r>
              <a:rPr lang="sk-SK" sz="2800" dirty="0" smtClean="0"/>
              <a:t> </a:t>
            </a:r>
            <a:r>
              <a:rPr lang="sk-SK" sz="2800" dirty="0" smtClean="0"/>
              <a:t>  </a:t>
            </a:r>
            <a:r>
              <a:rPr lang="sk-SK" sz="2800" dirty="0" smtClean="0"/>
              <a:t>dynastia </a:t>
            </a:r>
            <a:r>
              <a:rPr lang="sk-SK" sz="2800" b="1" dirty="0" err="1" smtClean="0">
                <a:solidFill>
                  <a:srgbClr val="002060"/>
                </a:solidFill>
              </a:rPr>
              <a:t>Jagelovcov</a:t>
            </a:r>
            <a:r>
              <a:rPr lang="sk-SK" sz="2800" b="1" dirty="0" smtClean="0">
                <a:solidFill>
                  <a:srgbClr val="002060"/>
                </a:solidFill>
              </a:rPr>
              <a:t> </a:t>
            </a:r>
            <a:r>
              <a:rPr lang="sk-SK" sz="2800" dirty="0" smtClean="0"/>
              <a:t>(</a:t>
            </a:r>
            <a:r>
              <a:rPr lang="sk-SK" sz="2800" dirty="0" smtClean="0"/>
              <a:t>z </a:t>
            </a:r>
            <a:r>
              <a:rPr lang="sk-SK" sz="2800" dirty="0" smtClean="0"/>
              <a:t>Poľska)</a:t>
            </a:r>
          </a:p>
          <a:p>
            <a:pPr>
              <a:buFont typeface="Wingdings" pitchFamily="2" charset="2"/>
              <a:buChar char="Ø"/>
            </a:pPr>
            <a:r>
              <a:rPr lang="sk-SK" sz="2800" dirty="0" smtClean="0"/>
              <a:t>vládli </a:t>
            </a:r>
            <a:r>
              <a:rPr lang="sk-SK" sz="2800" dirty="0" smtClean="0"/>
              <a:t>2 králi: </a:t>
            </a:r>
            <a:endParaRPr lang="sk-SK" sz="2800" dirty="0" smtClean="0"/>
          </a:p>
          <a:p>
            <a:r>
              <a:rPr lang="sk-SK" sz="2800" b="1" dirty="0" smtClean="0"/>
              <a:t> </a:t>
            </a:r>
            <a:r>
              <a:rPr lang="sk-SK" sz="2800" b="1" dirty="0" smtClean="0"/>
              <a:t>  Vladislav </a:t>
            </a:r>
            <a:r>
              <a:rPr lang="sk-SK" sz="2800" b="1" dirty="0" smtClean="0"/>
              <a:t>II. </a:t>
            </a:r>
            <a:r>
              <a:rPr lang="sk-SK" sz="2800" b="1" dirty="0" err="1" smtClean="0"/>
              <a:t>Jagelovský</a:t>
            </a:r>
            <a:endParaRPr lang="sk-SK" sz="2800" dirty="0" smtClean="0"/>
          </a:p>
          <a:p>
            <a:r>
              <a:rPr lang="sk-SK" sz="2800" b="1" dirty="0" smtClean="0"/>
              <a:t>   </a:t>
            </a:r>
            <a:r>
              <a:rPr lang="sk-SK" sz="2800" b="1" dirty="0" smtClean="0"/>
              <a:t>Ľudovít </a:t>
            </a:r>
            <a:r>
              <a:rPr lang="sk-SK" sz="2800" b="1" dirty="0" smtClean="0"/>
              <a:t>II. </a:t>
            </a:r>
            <a:r>
              <a:rPr lang="sk-SK" sz="2800" b="1" dirty="0" err="1" smtClean="0"/>
              <a:t>Jagelovský</a:t>
            </a:r>
            <a:endParaRPr lang="sk-SK" sz="2800" dirty="0" smtClean="0"/>
          </a:p>
          <a:p>
            <a:pPr>
              <a:buFont typeface="Wingdings" pitchFamily="2" charset="2"/>
              <a:buChar char="Ø"/>
            </a:pPr>
            <a:r>
              <a:rPr lang="sk-SK" sz="2800" dirty="0" smtClean="0"/>
              <a:t>krajina </a:t>
            </a:r>
            <a:r>
              <a:rPr lang="sk-SK" sz="2800" dirty="0" smtClean="0"/>
              <a:t>sa zmietala vo </a:t>
            </a:r>
            <a:endParaRPr lang="sk-SK" sz="2800" dirty="0" smtClean="0"/>
          </a:p>
          <a:p>
            <a:r>
              <a:rPr lang="sk-SK" sz="2800" dirty="0" smtClean="0"/>
              <a:t> </a:t>
            </a:r>
            <a:r>
              <a:rPr lang="sk-SK" sz="2800" dirty="0" smtClean="0"/>
              <a:t>  vnútorných nepokojoch</a:t>
            </a:r>
          </a:p>
          <a:p>
            <a:pPr>
              <a:buFont typeface="Wingdings" pitchFamily="2" charset="2"/>
              <a:buChar char="Ø"/>
            </a:pPr>
            <a:r>
              <a:rPr lang="sk-SK" sz="2800" dirty="0" smtClean="0">
                <a:cs typeface="Arial" charset="0"/>
              </a:rPr>
              <a:t>úpadok </a:t>
            </a:r>
            <a:r>
              <a:rPr lang="sk-SK" sz="2800" dirty="0">
                <a:cs typeface="Arial" charset="0"/>
              </a:rPr>
              <a:t>kráľovskej </a:t>
            </a:r>
            <a:r>
              <a:rPr lang="sk-SK" sz="2800" dirty="0" smtClean="0">
                <a:cs typeface="Arial" charset="0"/>
              </a:rPr>
              <a:t>moci</a:t>
            </a:r>
            <a:endParaRPr lang="sk-SK" sz="2800" dirty="0">
              <a:cs typeface="Arial" charset="0"/>
            </a:endParaRPr>
          </a:p>
        </p:txBody>
      </p:sp>
      <p:pic>
        <p:nvPicPr>
          <p:cNvPr id="7" name="Picture 2" descr="http://mek.oszk.hu/01900/01918/html/cd4m/kepek/c0054mkh0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844824"/>
            <a:ext cx="3449483" cy="46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BlokTextu 1"/>
          <p:cNvSpPr txBox="1">
            <a:spLocks noChangeArrowheads="1"/>
          </p:cNvSpPr>
          <p:nvPr/>
        </p:nvSpPr>
        <p:spPr bwMode="auto">
          <a:xfrm>
            <a:off x="2051050" y="260350"/>
            <a:ext cx="5238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3600" b="1">
                <a:cs typeface="Arial" charset="0"/>
              </a:rPr>
              <a:t>bitka pri Moháči r. 1526</a:t>
            </a:r>
          </a:p>
        </p:txBody>
      </p:sp>
      <p:sp>
        <p:nvSpPr>
          <p:cNvPr id="3" name="Bublina v tvare šípky doprava 2"/>
          <p:cNvSpPr/>
          <p:nvPr/>
        </p:nvSpPr>
        <p:spPr>
          <a:xfrm>
            <a:off x="684213" y="2492375"/>
            <a:ext cx="3671887" cy="2592388"/>
          </a:xfrm>
          <a:prstGeom prst="rightArrowCallou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Uhorské kráľovstvo</a:t>
            </a:r>
          </a:p>
        </p:txBody>
      </p:sp>
      <p:sp>
        <p:nvSpPr>
          <p:cNvPr id="4" name="Bublina v tvare šípky doľava 3"/>
          <p:cNvSpPr/>
          <p:nvPr/>
        </p:nvSpPr>
        <p:spPr>
          <a:xfrm>
            <a:off x="4932363" y="2420938"/>
            <a:ext cx="3527425" cy="2663825"/>
          </a:xfrm>
          <a:prstGeom prst="leftArrowCallou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Osmanská ríša</a:t>
            </a:r>
          </a:p>
        </p:txBody>
      </p:sp>
      <p:sp>
        <p:nvSpPr>
          <p:cNvPr id="6" name="BlokTextu 5"/>
          <p:cNvSpPr txBox="1">
            <a:spLocks noChangeArrowheads="1"/>
          </p:cNvSpPr>
          <p:nvPr/>
        </p:nvSpPr>
        <p:spPr bwMode="auto">
          <a:xfrm>
            <a:off x="3059113" y="5754688"/>
            <a:ext cx="3448050" cy="58578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3200" b="1">
                <a:cs typeface="Arial" charset="0"/>
              </a:rPr>
              <a:t>víťazstvo Turkov</a:t>
            </a:r>
          </a:p>
        </p:txBody>
      </p:sp>
      <p:pic>
        <p:nvPicPr>
          <p:cNvPr id="1741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288" y="476250"/>
            <a:ext cx="1497012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7359650" y="2492375"/>
            <a:ext cx="1784350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b="1"/>
              <a:t>SULEYMAN II. </a:t>
            </a:r>
          </a:p>
          <a:p>
            <a:r>
              <a:rPr lang="sk-SK"/>
              <a:t>turecký sultán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250825" y="2492375"/>
            <a:ext cx="2582758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b="1" dirty="0" smtClean="0"/>
              <a:t>Ľudovít </a:t>
            </a:r>
            <a:r>
              <a:rPr lang="sk-SK" b="1" dirty="0"/>
              <a:t>II. </a:t>
            </a:r>
            <a:r>
              <a:rPr lang="sk-SK" b="1" dirty="0" err="1"/>
              <a:t>Jagelovský</a:t>
            </a:r>
            <a:endParaRPr lang="sk-SK" b="1" dirty="0"/>
          </a:p>
          <a:p>
            <a:r>
              <a:rPr lang="sk-SK" dirty="0"/>
              <a:t>uhorský kráľ</a:t>
            </a:r>
          </a:p>
        </p:txBody>
      </p:sp>
      <p:pic>
        <p:nvPicPr>
          <p:cNvPr id="10" name="Picture 2" descr="http://mek.oszk.hu/01900/01918/html/cd4m/kepek/c0054mkh0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1728192" cy="2324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ovéPole 10"/>
          <p:cNvSpPr txBox="1"/>
          <p:nvPr/>
        </p:nvSpPr>
        <p:spPr>
          <a:xfrm>
            <a:off x="899592" y="5085184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25 000 vojakov</a:t>
            </a:r>
            <a:endParaRPr lang="sk-SK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6444208" y="5085184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60 000 vojakov</a:t>
            </a:r>
            <a:endParaRPr lang="sk-SK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BlokTextu 1"/>
          <p:cNvSpPr txBox="1">
            <a:spLocks noChangeArrowheads="1"/>
          </p:cNvSpPr>
          <p:nvPr/>
        </p:nvSpPr>
        <p:spPr bwMode="auto">
          <a:xfrm>
            <a:off x="1979613" y="1"/>
            <a:ext cx="52625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k-SK" sz="3600" b="1" dirty="0">
                <a:cs typeface="Arial" charset="0"/>
              </a:rPr>
              <a:t>bitka pri Moháči r. 1526</a:t>
            </a:r>
          </a:p>
        </p:txBody>
      </p:sp>
      <p:pic>
        <p:nvPicPr>
          <p:cNvPr id="19462" name="Picture 6" descr="MOHCSK~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478" y="723692"/>
            <a:ext cx="7695954" cy="5873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80728"/>
            <a:ext cx="7488832" cy="5713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BlokTextu 4"/>
          <p:cNvSpPr txBox="1">
            <a:spLocks noChangeArrowheads="1"/>
          </p:cNvSpPr>
          <p:nvPr/>
        </p:nvSpPr>
        <p:spPr bwMode="auto">
          <a:xfrm>
            <a:off x="179512" y="188641"/>
            <a:ext cx="88639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sz="2400" dirty="0" smtClean="0">
                <a:cs typeface="Arial" charset="0"/>
              </a:rPr>
              <a:t> pri </a:t>
            </a:r>
            <a:r>
              <a:rPr lang="sk-SK" sz="2400" dirty="0" smtClean="0">
                <a:cs typeface="Arial" charset="0"/>
              </a:rPr>
              <a:t>úteku z bojiska sa v rieke utopil uhorský </a:t>
            </a:r>
            <a:r>
              <a:rPr lang="sk-SK" sz="2400" dirty="0" smtClean="0">
                <a:cs typeface="Arial" charset="0"/>
              </a:rPr>
              <a:t>kráľ </a:t>
            </a:r>
            <a:r>
              <a:rPr lang="sk-SK" sz="2400" b="1" dirty="0" smtClean="0">
                <a:cs typeface="Arial" charset="0"/>
              </a:rPr>
              <a:t>Ľudovíta II.</a:t>
            </a:r>
            <a:endParaRPr lang="sk-SK" sz="2400" dirty="0" smtClean="0">
              <a:cs typeface="Arial" charset="0"/>
            </a:endParaRPr>
          </a:p>
          <a:p>
            <a:pPr>
              <a:buFont typeface="Arial" pitchFamily="34" charset="0"/>
              <a:buChar char="•"/>
            </a:pPr>
            <a:r>
              <a:rPr lang="sk-SK" sz="2400" b="1" dirty="0" smtClean="0">
                <a:cs typeface="Arial" charset="0"/>
              </a:rPr>
              <a:t> </a:t>
            </a:r>
            <a:r>
              <a:rPr lang="sk-SK" sz="2400" dirty="0" smtClean="0">
                <a:cs typeface="Arial" charset="0"/>
              </a:rPr>
              <a:t>objavenie </a:t>
            </a:r>
            <a:r>
              <a:rPr lang="sk-SK" sz="2400" dirty="0">
                <a:cs typeface="Arial" charset="0"/>
              </a:rPr>
              <a:t>tela mŕtveho kráľa Ľudovíta II.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6" descr="mapa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476250"/>
            <a:ext cx="8280400" cy="547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Line 7"/>
          <p:cNvSpPr>
            <a:spLocks noChangeShapeType="1"/>
          </p:cNvSpPr>
          <p:nvPr/>
        </p:nvSpPr>
        <p:spPr bwMode="auto">
          <a:xfrm flipH="1" flipV="1">
            <a:off x="3314700" y="4213225"/>
            <a:ext cx="2376488" cy="15113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k-SK"/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2124075" y="3846513"/>
            <a:ext cx="1123950" cy="3667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/>
              <a:t>MOHÁČ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99792" y="116632"/>
            <a:ext cx="3600400" cy="576064"/>
          </a:xfrm>
        </p:spPr>
        <p:txBody>
          <a:bodyPr>
            <a:normAutofit fontScale="90000"/>
          </a:bodyPr>
          <a:lstStyle/>
          <a:p>
            <a:r>
              <a:rPr lang="sk-SK" b="1" dirty="0" smtClean="0">
                <a:solidFill>
                  <a:srgbClr val="0070C0"/>
                </a:solidFill>
              </a:rPr>
              <a:t>Boj o moc</a:t>
            </a:r>
            <a:endParaRPr lang="sk-SK" b="1" dirty="0">
              <a:solidFill>
                <a:srgbClr val="0070C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836713"/>
            <a:ext cx="8640960" cy="16561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b="1" dirty="0" smtClean="0">
                <a:solidFill>
                  <a:srgbClr val="C00000"/>
                </a:solidFill>
              </a:rPr>
              <a:t>Ferdinand Habsburský</a:t>
            </a:r>
            <a:r>
              <a:rPr lang="sk-SK" dirty="0" smtClean="0"/>
              <a:t> </a:t>
            </a:r>
            <a:r>
              <a:rPr lang="sk-SK" dirty="0" smtClean="0"/>
              <a:t>       </a:t>
            </a:r>
            <a:r>
              <a:rPr lang="sk-SK" b="1" dirty="0" smtClean="0">
                <a:solidFill>
                  <a:srgbClr val="C00000"/>
                </a:solidFill>
              </a:rPr>
              <a:t>Ján </a:t>
            </a:r>
            <a:r>
              <a:rPr lang="sk-SK" b="1" dirty="0" err="1" smtClean="0">
                <a:solidFill>
                  <a:srgbClr val="C00000"/>
                </a:solidFill>
              </a:rPr>
              <a:t>Zápoľský</a:t>
            </a:r>
            <a:r>
              <a:rPr lang="sk-SK" b="1" dirty="0" smtClean="0">
                <a:solidFill>
                  <a:srgbClr val="C00000"/>
                </a:solidFill>
              </a:rPr>
              <a:t> </a:t>
            </a:r>
          </a:p>
          <a:p>
            <a:pPr>
              <a:buNone/>
            </a:pPr>
            <a:r>
              <a:rPr lang="sk-SK" sz="2800" dirty="0" smtClean="0"/>
              <a:t>- rakúsky arcivojvoda                  - sedmohradské knieža</a:t>
            </a:r>
          </a:p>
          <a:p>
            <a:pPr>
              <a:buNone/>
            </a:pPr>
            <a:r>
              <a:rPr lang="sk-SK" sz="2800" dirty="0" smtClean="0"/>
              <a:t>                                                       - podpora Turkov</a:t>
            </a:r>
            <a:endParaRPr lang="sk-SK" sz="2800" dirty="0" smtClean="0"/>
          </a:p>
          <a:p>
            <a:pPr>
              <a:buFontTx/>
              <a:buChar char="-"/>
            </a:pPr>
            <a:endParaRPr lang="sk-SK" dirty="0" smtClean="0"/>
          </a:p>
        </p:txBody>
      </p:sp>
      <p:pic>
        <p:nvPicPr>
          <p:cNvPr id="4" name="Obrázok 3" descr="ferdinand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564904"/>
            <a:ext cx="3334246" cy="4032448"/>
          </a:xfrm>
          <a:prstGeom prst="rect">
            <a:avLst/>
          </a:prstGeom>
        </p:spPr>
      </p:pic>
      <p:pic>
        <p:nvPicPr>
          <p:cNvPr id="5" name="Obrázok 4" descr="ferdinand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2492897"/>
            <a:ext cx="2952328" cy="410373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250px-Hans_Bocksberger_der_Aeltere_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14290"/>
            <a:ext cx="2290467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BlokTextu 5"/>
          <p:cNvSpPr txBox="1"/>
          <p:nvPr/>
        </p:nvSpPr>
        <p:spPr>
          <a:xfrm>
            <a:off x="3071802" y="357166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Ferdinand Habsburský –</a:t>
            </a:r>
            <a:r>
              <a:rPr lang="sk-SK" dirty="0" smtClean="0"/>
              <a:t> rakúsky arcivojvoda</a:t>
            </a:r>
            <a:endParaRPr lang="sk-SK" dirty="0"/>
          </a:p>
        </p:txBody>
      </p:sp>
      <p:sp>
        <p:nvSpPr>
          <p:cNvPr id="7" name="Šípka doľava 6"/>
          <p:cNvSpPr/>
          <p:nvPr/>
        </p:nvSpPr>
        <p:spPr>
          <a:xfrm>
            <a:off x="2500298" y="500042"/>
            <a:ext cx="571504" cy="2857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BlokTextu 8"/>
          <p:cNvSpPr txBox="1"/>
          <p:nvPr/>
        </p:nvSpPr>
        <p:spPr>
          <a:xfrm>
            <a:off x="3643306" y="1928802"/>
            <a:ext cx="2714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Ján </a:t>
            </a:r>
            <a:r>
              <a:rPr lang="sk-SK" b="1" dirty="0" err="1" smtClean="0"/>
              <a:t>Zápoľský</a:t>
            </a:r>
            <a:r>
              <a:rPr lang="sk-SK" b="1" dirty="0" smtClean="0"/>
              <a:t> –</a:t>
            </a:r>
            <a:r>
              <a:rPr lang="sk-SK" dirty="0" smtClean="0"/>
              <a:t> najmocnejší uhorský šľachtic </a:t>
            </a:r>
          </a:p>
          <a:p>
            <a:endParaRPr lang="sk-SK" dirty="0"/>
          </a:p>
        </p:txBody>
      </p:sp>
      <p:sp>
        <p:nvSpPr>
          <p:cNvPr id="10" name="Šípka doprava 9"/>
          <p:cNvSpPr/>
          <p:nvPr/>
        </p:nvSpPr>
        <p:spPr>
          <a:xfrm>
            <a:off x="3071802" y="2000240"/>
            <a:ext cx="571504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BlokTextu 10"/>
          <p:cNvSpPr txBox="1"/>
          <p:nvPr/>
        </p:nvSpPr>
        <p:spPr>
          <a:xfrm>
            <a:off x="500034" y="4941168"/>
            <a:ext cx="8143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Dohodli sa na </a:t>
            </a:r>
            <a:r>
              <a:rPr lang="sk-SK" sz="2400" b="1" dirty="0" smtClean="0"/>
              <a:t>rozdelení Uhorska</a:t>
            </a:r>
            <a:r>
              <a:rPr lang="sk-SK" sz="2400" dirty="0" smtClean="0"/>
              <a:t>. </a:t>
            </a:r>
          </a:p>
          <a:p>
            <a:r>
              <a:rPr lang="sk-SK" sz="2400" b="1" dirty="0" smtClean="0">
                <a:solidFill>
                  <a:srgbClr val="002060"/>
                </a:solidFill>
              </a:rPr>
              <a:t>Ferdinand</a:t>
            </a:r>
            <a:r>
              <a:rPr lang="sk-SK" sz="2400" b="1" dirty="0" smtClean="0"/>
              <a:t> </a:t>
            </a:r>
            <a:r>
              <a:rPr lang="sk-SK" sz="2400" dirty="0" smtClean="0"/>
              <a:t>vládol severnej a západnej časti krajiny. </a:t>
            </a:r>
          </a:p>
          <a:p>
            <a:r>
              <a:rPr lang="sk-SK" sz="2400" b="1" dirty="0" smtClean="0">
                <a:solidFill>
                  <a:srgbClr val="002060"/>
                </a:solidFill>
              </a:rPr>
              <a:t>Ján</a:t>
            </a:r>
            <a:r>
              <a:rPr lang="sk-SK" sz="2400" dirty="0" smtClean="0"/>
              <a:t> ovládal východnú časť krajiny. </a:t>
            </a:r>
            <a:endParaRPr lang="sk-SK" sz="2400" dirty="0"/>
          </a:p>
        </p:txBody>
      </p:sp>
      <p:pic>
        <p:nvPicPr>
          <p:cNvPr id="12" name="Obrázok 4" descr="ferdinand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260648"/>
            <a:ext cx="2952328" cy="410373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76672"/>
            <a:ext cx="7543800" cy="586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>
            <a:spLocks noChangeArrowheads="1"/>
          </p:cNvSpPr>
          <p:nvPr/>
        </p:nvSpPr>
        <p:spPr bwMode="auto">
          <a:xfrm>
            <a:off x="5580063" y="1989138"/>
            <a:ext cx="2501900" cy="522287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2800" b="1">
                <a:cs typeface="Arial" charset="0"/>
              </a:rPr>
              <a:t>Ján Zápoľský</a:t>
            </a:r>
          </a:p>
        </p:txBody>
      </p:sp>
      <p:sp>
        <p:nvSpPr>
          <p:cNvPr id="6" name="BlokTextu 5"/>
          <p:cNvSpPr txBox="1">
            <a:spLocks noChangeArrowheads="1"/>
          </p:cNvSpPr>
          <p:nvPr/>
        </p:nvSpPr>
        <p:spPr bwMode="auto">
          <a:xfrm>
            <a:off x="1152525" y="981075"/>
            <a:ext cx="4338638" cy="519113"/>
          </a:xfrm>
          <a:prstGeom prst="rect">
            <a:avLst/>
          </a:prstGeom>
          <a:solidFill>
            <a:srgbClr val="FF9D3B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2800" b="1">
                <a:cs typeface="Arial" charset="0"/>
              </a:rPr>
              <a:t>Ferdinand I. Habsburský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2699792" y="0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solidFill>
                  <a:srgbClr val="C00000"/>
                </a:solidFill>
              </a:rPr>
              <a:t>Rozdelenie územia</a:t>
            </a:r>
            <a:endParaRPr lang="sk-SK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64105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Bohat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</TotalTime>
  <Words>205</Words>
  <Application>Microsoft Office PowerPoint</Application>
  <PresentationFormat>Předvádění na obrazovce (4:3)</PresentationFormat>
  <Paragraphs>54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Motiv sady Office</vt:lpstr>
      <vt:lpstr>Snímek 1</vt:lpstr>
      <vt:lpstr>Snímek 2</vt:lpstr>
      <vt:lpstr>Snímek 3</vt:lpstr>
      <vt:lpstr>Snímek 4</vt:lpstr>
      <vt:lpstr>Snímek 5</vt:lpstr>
      <vt:lpstr>Snímek 6</vt:lpstr>
      <vt:lpstr>Boj o moc</vt:lpstr>
      <vt:lpstr>Snímek 8</vt:lpstr>
      <vt:lpstr>Snímek 9</vt:lpstr>
      <vt:lpstr>Snímek 10</vt:lpstr>
      <vt:lpstr>Snímek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okay</dc:creator>
  <cp:lastModifiedBy>Milan</cp:lastModifiedBy>
  <cp:revision>29</cp:revision>
  <dcterms:created xsi:type="dcterms:W3CDTF">2012-12-15T17:10:22Z</dcterms:created>
  <dcterms:modified xsi:type="dcterms:W3CDTF">2019-04-24T20:15:48Z</dcterms:modified>
</cp:coreProperties>
</file>