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71" r:id="rId3"/>
    <p:sldId id="301" r:id="rId4"/>
    <p:sldId id="276" r:id="rId5"/>
    <p:sldId id="277" r:id="rId6"/>
    <p:sldId id="278" r:id="rId7"/>
    <p:sldId id="272" r:id="rId8"/>
    <p:sldId id="270" r:id="rId9"/>
    <p:sldId id="258" r:id="rId10"/>
    <p:sldId id="280" r:id="rId11"/>
    <p:sldId id="286" r:id="rId12"/>
    <p:sldId id="288" r:id="rId13"/>
    <p:sldId id="282" r:id="rId14"/>
    <p:sldId id="265" r:id="rId15"/>
    <p:sldId id="266" r:id="rId16"/>
    <p:sldId id="267" r:id="rId17"/>
    <p:sldId id="268" r:id="rId18"/>
    <p:sldId id="293" r:id="rId19"/>
    <p:sldId id="294" r:id="rId20"/>
    <p:sldId id="295" r:id="rId21"/>
    <p:sldId id="296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A218C24-C72F-4D0F-8C2A-D165BFB5074A}" type="datetimeFigureOut">
              <a:rPr lang="sk-SK" smtClean="0"/>
              <a:pPr/>
              <a:t>24. 4. 2014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7FBEB9-4183-422F-9FF4-AF945143E7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8C24-C72F-4D0F-8C2A-D165BFB5074A}" type="datetimeFigureOut">
              <a:rPr lang="sk-SK" smtClean="0"/>
              <a:pPr/>
              <a:t>24. 4. 2014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BEB9-4183-422F-9FF4-AF945143E7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8C24-C72F-4D0F-8C2A-D165BFB5074A}" type="datetimeFigureOut">
              <a:rPr lang="sk-SK" smtClean="0"/>
              <a:pPr/>
              <a:t>24. 4. 2014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BEB9-4183-422F-9FF4-AF945143E7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A218C24-C72F-4D0F-8C2A-D165BFB5074A}" type="datetimeFigureOut">
              <a:rPr lang="sk-SK" smtClean="0"/>
              <a:pPr/>
              <a:t>24. 4. 2014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BEB9-4183-422F-9FF4-AF945143E7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A218C24-C72F-4D0F-8C2A-D165BFB5074A}" type="datetimeFigureOut">
              <a:rPr lang="sk-SK" smtClean="0"/>
              <a:pPr/>
              <a:t>24. 4. 2014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7FBEB9-4183-422F-9FF4-AF945143E788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218C24-C72F-4D0F-8C2A-D165BFB5074A}" type="datetimeFigureOut">
              <a:rPr lang="sk-SK" smtClean="0"/>
              <a:pPr/>
              <a:t>24. 4. 2014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7FBEB9-4183-422F-9FF4-AF945143E7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A218C24-C72F-4D0F-8C2A-D165BFB5074A}" type="datetimeFigureOut">
              <a:rPr lang="sk-SK" smtClean="0"/>
              <a:pPr/>
              <a:t>24. 4. 2014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7FBEB9-4183-422F-9FF4-AF945143E7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8C24-C72F-4D0F-8C2A-D165BFB5074A}" type="datetimeFigureOut">
              <a:rPr lang="sk-SK" smtClean="0"/>
              <a:pPr/>
              <a:t>24. 4. 2014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BEB9-4183-422F-9FF4-AF945143E7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218C24-C72F-4D0F-8C2A-D165BFB5074A}" type="datetimeFigureOut">
              <a:rPr lang="sk-SK" smtClean="0"/>
              <a:pPr/>
              <a:t>24. 4. 2014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7FBEB9-4183-422F-9FF4-AF945143E7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A218C24-C72F-4D0F-8C2A-D165BFB5074A}" type="datetimeFigureOut">
              <a:rPr lang="sk-SK" smtClean="0"/>
              <a:pPr/>
              <a:t>24. 4. 2014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7FBEB9-4183-422F-9FF4-AF945143E7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A218C24-C72F-4D0F-8C2A-D165BFB5074A}" type="datetimeFigureOut">
              <a:rPr lang="sk-SK" smtClean="0"/>
              <a:pPr/>
              <a:t>24. 4. 2014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7FBEB9-4183-422F-9FF4-AF945143E7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A218C24-C72F-4D0F-8C2A-D165BFB5074A}" type="datetimeFigureOut">
              <a:rPr lang="sk-SK" smtClean="0"/>
              <a:pPr/>
              <a:t>24. 4. 2014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7FBEB9-4183-422F-9FF4-AF945143E78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6626" name="Picture 2" descr="Modrá meš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51" y="0"/>
            <a:ext cx="9132517" cy="68580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39552" y="332657"/>
            <a:ext cx="7920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Arabská ríša</a:t>
            </a:r>
            <a:endParaRPr lang="sk-SK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http://islamsk.wbl.sk/medin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87" y="188640"/>
            <a:ext cx="5642049" cy="39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ĺžnik 3"/>
          <p:cNvSpPr/>
          <p:nvPr/>
        </p:nvSpPr>
        <p:spPr>
          <a:xfrm>
            <a:off x="5220072" y="260648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Mešita v Medine s minaretmi</a:t>
            </a:r>
            <a:endParaRPr lang="sk-SK" dirty="0"/>
          </a:p>
        </p:txBody>
      </p:sp>
      <p:pic>
        <p:nvPicPr>
          <p:cNvPr id="3076" name="Picture 4" descr="http://t0.gstatic.com/images?q=tbn:ANd9GcT8SEbi8NUwImhwNqXdcrW4JaZMgvHmS2UUmeX9EnUOXCgFpOmh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976664" cy="32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ĺžnik 4"/>
          <p:cNvSpPr/>
          <p:nvPr/>
        </p:nvSpPr>
        <p:spPr>
          <a:xfrm>
            <a:off x="6228184" y="2780928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Modrá mešita v Istanbule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600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260648"/>
            <a:ext cx="806291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Muezin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zvoláva veriacich k modlitbe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3968" y="1196752"/>
            <a:ext cx="4680520" cy="2088232"/>
          </a:xfrm>
        </p:spPr>
        <p:txBody>
          <a:bodyPr>
            <a:normAutofit/>
          </a:bodyPr>
          <a:lstStyle/>
          <a:p>
            <a:pPr algn="l"/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Muezín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je muž, ktorý päťkrát denne zvoláva z minaretu moslimov k modlitbe.</a:t>
            </a:r>
            <a:endParaRPr lang="sk-SK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muez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768849" cy="5157192"/>
          </a:xfrm>
          <a:prstGeom prst="rect">
            <a:avLst/>
          </a:prstGeom>
          <a:noFill/>
        </p:spPr>
      </p:pic>
      <p:pic>
        <p:nvPicPr>
          <p:cNvPr id="2050" name="Picture 2" descr="E:\hajj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2392" y="3105154"/>
            <a:ext cx="4610088" cy="3451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529208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Interiér arabského paláca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1746" name="Picture 2" descr="palá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148064" cy="5229200"/>
          </a:xfrm>
          <a:prstGeom prst="rect">
            <a:avLst/>
          </a:prstGeom>
          <a:noFill/>
        </p:spPr>
      </p:pic>
      <p:pic>
        <p:nvPicPr>
          <p:cNvPr id="31752" name="Picture 8" descr="palá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9959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050144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Pri mešitách vznikali vysoké školy – </a:t>
            </a:r>
            <a:r>
              <a:rPr lang="sk-SK" sz="3200" dirty="0" smtClean="0">
                <a:solidFill>
                  <a:srgbClr val="FFFF00"/>
                </a:solidFill>
              </a:rPr>
              <a:t>univerzity</a:t>
            </a:r>
          </a:p>
          <a:p>
            <a:r>
              <a:rPr lang="sk-SK" sz="3200" dirty="0" smtClean="0"/>
              <a:t>Arabskí vzdelanci vynikali v astronómii, medicíne, astronómii.</a:t>
            </a:r>
          </a:p>
          <a:p>
            <a:r>
              <a:rPr lang="sk-SK" sz="3200" dirty="0" smtClean="0"/>
              <a:t>Lekárstvo – </a:t>
            </a:r>
            <a:r>
              <a:rPr lang="sk-SK" sz="3200" dirty="0" smtClean="0">
                <a:solidFill>
                  <a:srgbClr val="FFFF00"/>
                </a:solidFill>
              </a:rPr>
              <a:t>AVICENA</a:t>
            </a:r>
            <a:r>
              <a:rPr lang="sk-SK" sz="3200" dirty="0" smtClean="0"/>
              <a:t> (kniha symptómov rozličných chorôb – cukrovka, žltačka a láska)</a:t>
            </a:r>
          </a:p>
          <a:p>
            <a:r>
              <a:rPr lang="sk-SK" sz="3200" dirty="0" smtClean="0"/>
              <a:t>Nové plodiny – káva, pomaranče, broskyne</a:t>
            </a:r>
          </a:p>
          <a:p>
            <a:r>
              <a:rPr lang="sk-SK" sz="3200" dirty="0" smtClean="0"/>
              <a:t>Chémia – alkohol, </a:t>
            </a:r>
            <a:r>
              <a:rPr lang="sk-SK" sz="3200" dirty="0" err="1" smtClean="0"/>
              <a:t>ohňostoj</a:t>
            </a:r>
            <a:endParaRPr lang="sk-SK" sz="3200" dirty="0" smtClean="0"/>
          </a:p>
          <a:p>
            <a:endParaRPr lang="sk-SK" sz="32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548680"/>
            <a:ext cx="8062912" cy="864097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Objavy moslimského sveta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544" y="2060848"/>
            <a:ext cx="8062912" cy="4320480"/>
          </a:xfrm>
        </p:spPr>
        <p:txBody>
          <a:bodyPr>
            <a:normAutofit fontScale="850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sk-SK" dirty="0" smtClean="0"/>
              <a:t> </a:t>
            </a:r>
            <a:r>
              <a:rPr lang="sk-SK" b="1" dirty="0" smtClean="0">
                <a:solidFill>
                  <a:srgbClr val="00B0F0"/>
                </a:solidFill>
              </a:rPr>
              <a:t>káva</a:t>
            </a:r>
            <a:r>
              <a:rPr lang="sk-SK" b="1" dirty="0" smtClean="0"/>
              <a:t> - Existuje príbeh, že Arab </a:t>
            </a:r>
            <a:r>
              <a:rPr lang="sk-SK" b="1" dirty="0" err="1" smtClean="0"/>
              <a:t>Chálid</a:t>
            </a:r>
            <a:r>
              <a:rPr lang="sk-SK" b="1" dirty="0" smtClean="0"/>
              <a:t>, strážil </a:t>
            </a:r>
          </a:p>
          <a:p>
            <a:pPr algn="l"/>
            <a:r>
              <a:rPr lang="sk-SK" b="1" dirty="0" smtClean="0"/>
              <a:t>  jeho stádo kôz v </a:t>
            </a:r>
            <a:r>
              <a:rPr lang="sk-SK" b="1" dirty="0" err="1" smtClean="0"/>
              <a:t>Kaffa</a:t>
            </a:r>
            <a:r>
              <a:rPr lang="sk-SK" b="1" dirty="0" smtClean="0"/>
              <a:t>, čo je dnes oblasť </a:t>
            </a:r>
          </a:p>
          <a:p>
            <a:pPr algn="l"/>
            <a:r>
              <a:rPr lang="sk-SK" b="1" dirty="0" smtClean="0"/>
              <a:t>  v južnej Etiópii, keď si všimol, že jeho stádo sa </a:t>
            </a:r>
          </a:p>
          <a:p>
            <a:pPr algn="l"/>
            <a:r>
              <a:rPr lang="sk-SK" b="1" dirty="0" smtClean="0"/>
              <a:t>  stalo živšie po zjedení určitých bobuli. </a:t>
            </a:r>
            <a:r>
              <a:rPr lang="sk-SK" b="1" dirty="0" err="1" smtClean="0"/>
              <a:t>Chálid</a:t>
            </a:r>
            <a:r>
              <a:rPr lang="sk-SK" b="1" dirty="0" smtClean="0"/>
              <a:t> </a:t>
            </a:r>
          </a:p>
          <a:p>
            <a:pPr algn="l"/>
            <a:r>
              <a:rPr lang="sk-SK" b="1" dirty="0" smtClean="0"/>
              <a:t>  potom uvaril  bobule a urobil prvú kávu</a:t>
            </a:r>
          </a:p>
          <a:p>
            <a:pPr algn="l"/>
            <a:endParaRPr lang="sk-SK" b="1" dirty="0" smtClean="0"/>
          </a:p>
          <a:p>
            <a:pPr algn="l">
              <a:buFont typeface="Wingdings" pitchFamily="2" charset="2"/>
              <a:buChar char="§"/>
            </a:pPr>
            <a:r>
              <a:rPr lang="sk-SK" dirty="0" smtClean="0"/>
              <a:t> </a:t>
            </a:r>
            <a:r>
              <a:rPr lang="sk-SK" b="1" dirty="0" smtClean="0">
                <a:solidFill>
                  <a:srgbClr val="00B0F0"/>
                </a:solidFill>
              </a:rPr>
              <a:t>začiatky lietania </a:t>
            </a:r>
            <a:r>
              <a:rPr lang="sk-SK" b="1" dirty="0" smtClean="0"/>
              <a:t>- </a:t>
            </a:r>
            <a:r>
              <a:rPr lang="sk-SK" b="1" dirty="0" err="1" smtClean="0"/>
              <a:t>Abbás</a:t>
            </a:r>
            <a:r>
              <a:rPr lang="sk-SK" b="1" dirty="0" smtClean="0"/>
              <a:t> </a:t>
            </a:r>
            <a:r>
              <a:rPr lang="sk-SK" b="1" dirty="0" err="1" smtClean="0"/>
              <a:t>ibn</a:t>
            </a:r>
            <a:r>
              <a:rPr lang="sk-SK" b="1" dirty="0" smtClean="0"/>
              <a:t> </a:t>
            </a:r>
            <a:r>
              <a:rPr lang="sk-SK" b="1" dirty="0" err="1" smtClean="0"/>
              <a:t>Firnás</a:t>
            </a:r>
            <a:r>
              <a:rPr lang="sk-SK" b="1" dirty="0" smtClean="0"/>
              <a:t> v roku 852 </a:t>
            </a:r>
          </a:p>
          <a:p>
            <a:pPr algn="l"/>
            <a:r>
              <a:rPr lang="sk-SK" b="1" dirty="0" smtClean="0"/>
              <a:t>  zoskočil z minaretu v meste Córdoba a použil </a:t>
            </a:r>
          </a:p>
          <a:p>
            <a:pPr algn="l"/>
            <a:r>
              <a:rPr lang="sk-SK" b="1" dirty="0" smtClean="0"/>
              <a:t>  pritom rozvinutý plášť s drevenými trámami a </a:t>
            </a:r>
          </a:p>
          <a:p>
            <a:pPr algn="l"/>
            <a:r>
              <a:rPr lang="sk-SK" b="1" dirty="0" smtClean="0"/>
              <a:t>  dúfal, že bude plachtiť ako vták 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476673"/>
            <a:ext cx="8062912" cy="43204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544" y="476672"/>
            <a:ext cx="8062912" cy="5904656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sk-SK" dirty="0" smtClean="0"/>
              <a:t> </a:t>
            </a:r>
            <a:r>
              <a:rPr lang="sk-SK" sz="2600" b="1" dirty="0" smtClean="0">
                <a:solidFill>
                  <a:srgbClr val="00B0F0"/>
                </a:solidFill>
              </a:rPr>
              <a:t>prostriedky na umývanie </a:t>
            </a:r>
            <a:r>
              <a:rPr lang="sk-SK" sz="2600" b="1" dirty="0" smtClean="0"/>
              <a:t>- skombinovali </a:t>
            </a:r>
          </a:p>
          <a:p>
            <a:pPr algn="l"/>
            <a:r>
              <a:rPr lang="sk-SK" sz="2600" b="1" dirty="0" smtClean="0"/>
              <a:t>   rastlinný olej s hydroxidom sodným a </a:t>
            </a:r>
          </a:p>
          <a:p>
            <a:pPr algn="l"/>
            <a:r>
              <a:rPr lang="sk-SK" sz="2600" b="1" dirty="0" smtClean="0"/>
              <a:t>   aromatickými prvkami</a:t>
            </a:r>
          </a:p>
          <a:p>
            <a:pPr algn="l"/>
            <a:endParaRPr lang="sk-SK" sz="2600" b="1" dirty="0" smtClean="0"/>
          </a:p>
          <a:p>
            <a:pPr algn="l">
              <a:buFont typeface="Wingdings" pitchFamily="2" charset="2"/>
              <a:buChar char="§"/>
            </a:pPr>
            <a:r>
              <a:rPr lang="sk-SK" sz="2600" b="1" dirty="0" smtClean="0"/>
              <a:t> </a:t>
            </a:r>
            <a:r>
              <a:rPr lang="sk-SK" sz="2600" b="1" dirty="0" smtClean="0">
                <a:solidFill>
                  <a:srgbClr val="00B0F0"/>
                </a:solidFill>
              </a:rPr>
              <a:t>destilácia</a:t>
            </a:r>
            <a:r>
              <a:rPr lang="sk-SK" sz="2600" b="1" dirty="0" smtClean="0"/>
              <a:t> – oddeľovanie kvapalín na základe </a:t>
            </a:r>
          </a:p>
          <a:p>
            <a:pPr algn="l"/>
            <a:r>
              <a:rPr lang="sk-SK" sz="2600" b="1" dirty="0" smtClean="0"/>
              <a:t>  odlišných teplôt varu, bolo vynájdené okolo </a:t>
            </a:r>
          </a:p>
          <a:p>
            <a:pPr algn="l"/>
            <a:r>
              <a:rPr lang="sk-SK" sz="2600" b="1" dirty="0" smtClean="0"/>
              <a:t>  roku 800 </a:t>
            </a:r>
            <a:r>
              <a:rPr lang="sk-SK" sz="2600" b="1" dirty="0" err="1" smtClean="0"/>
              <a:t>Islámskym</a:t>
            </a:r>
            <a:r>
              <a:rPr lang="sk-SK" sz="2600" b="1" dirty="0" smtClean="0"/>
              <a:t> vedcom </a:t>
            </a:r>
            <a:r>
              <a:rPr lang="sk-SK" sz="2600" b="1" dirty="0" err="1" smtClean="0"/>
              <a:t>Džábirom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ibn</a:t>
            </a:r>
            <a:r>
              <a:rPr lang="sk-SK" sz="2600" b="1" dirty="0" smtClean="0"/>
              <a:t>  </a:t>
            </a:r>
          </a:p>
          <a:p>
            <a:pPr algn="l"/>
            <a:r>
              <a:rPr lang="sk-SK" sz="2600" b="1" dirty="0" smtClean="0"/>
              <a:t>  </a:t>
            </a:r>
            <a:r>
              <a:rPr lang="sk-SK" sz="2600" b="1" dirty="0" err="1" smtClean="0"/>
              <a:t>Hajjánom</a:t>
            </a:r>
            <a:endParaRPr lang="sk-SK" sz="2600" b="1" dirty="0" smtClean="0"/>
          </a:p>
          <a:p>
            <a:pPr algn="l"/>
            <a:endParaRPr lang="sk-SK" sz="2600" b="1" dirty="0" smtClean="0"/>
          </a:p>
          <a:p>
            <a:pPr algn="l">
              <a:buFont typeface="Wingdings" pitchFamily="2" charset="2"/>
              <a:buChar char="§"/>
            </a:pPr>
            <a:r>
              <a:rPr lang="sk-SK" sz="2600" b="1" dirty="0" smtClean="0"/>
              <a:t> </a:t>
            </a:r>
            <a:r>
              <a:rPr lang="sk-SK" sz="2600" b="1" dirty="0" smtClean="0">
                <a:solidFill>
                  <a:srgbClr val="00B0F0"/>
                </a:solidFill>
              </a:rPr>
              <a:t>chirurgické nástroje </a:t>
            </a:r>
            <a:r>
              <a:rPr lang="sk-SK" sz="2600" b="1" dirty="0" smtClean="0"/>
              <a:t>- m</a:t>
            </a:r>
            <a:r>
              <a:rPr lang="sk-SK" sz="2800" b="1" dirty="0" smtClean="0"/>
              <a:t>nohé moderné </a:t>
            </a:r>
          </a:p>
          <a:p>
            <a:pPr algn="l"/>
            <a:r>
              <a:rPr lang="sk-SK" sz="2800" b="1" dirty="0" smtClean="0"/>
              <a:t>  chirurgické nástroje sú rovnakého dizajnu ako </a:t>
            </a:r>
          </a:p>
          <a:p>
            <a:pPr algn="l"/>
            <a:r>
              <a:rPr lang="sk-SK" sz="2800" b="1" dirty="0" smtClean="0"/>
              <a:t>  tie vynájdené v 10. stor. moslimským chirurgom </a:t>
            </a:r>
          </a:p>
          <a:p>
            <a:pPr algn="l"/>
            <a:r>
              <a:rPr lang="sk-SK" sz="2800" b="1" dirty="0" smtClean="0"/>
              <a:t>  menom </a:t>
            </a:r>
            <a:r>
              <a:rPr lang="sk-SK" sz="2800" b="1" dirty="0" err="1" smtClean="0"/>
              <a:t>az-Zahráwí</a:t>
            </a:r>
            <a:r>
              <a:rPr lang="sk-SK" sz="2800" b="1" dirty="0" smtClean="0"/>
              <a:t>. Jeho skalpely, pílky na </a:t>
            </a:r>
          </a:p>
          <a:p>
            <a:pPr algn="l"/>
            <a:r>
              <a:rPr lang="sk-SK" sz="2800" b="1" dirty="0" smtClean="0"/>
              <a:t>  kosti, lekárske kliešte, nožnice pre očnú </a:t>
            </a:r>
          </a:p>
          <a:p>
            <a:pPr algn="l"/>
            <a:r>
              <a:rPr lang="sk-SK" sz="2800" b="1" dirty="0" smtClean="0"/>
              <a:t>  chirurgiu a mnohé z jeho 200 nástrojov, ktoré </a:t>
            </a:r>
          </a:p>
          <a:p>
            <a:pPr algn="l"/>
            <a:r>
              <a:rPr lang="sk-SK" sz="2800" b="1" dirty="0" smtClean="0"/>
              <a:t>  vynašiel, sú rozpoznateľné v modernej chirurgii </a:t>
            </a:r>
          </a:p>
          <a:p>
            <a:pPr algn="l"/>
            <a:endParaRPr lang="sk-SK" sz="2800" b="1" dirty="0" smtClean="0"/>
          </a:p>
          <a:p>
            <a:pPr algn="l"/>
            <a:endParaRPr lang="sk-SK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544" y="332656"/>
            <a:ext cx="8062912" cy="18002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sk-SK" dirty="0" smtClean="0"/>
              <a:t> </a:t>
            </a:r>
            <a:r>
              <a:rPr lang="sk-SK" b="1" dirty="0" smtClean="0">
                <a:solidFill>
                  <a:srgbClr val="00B0F0"/>
                </a:solidFill>
              </a:rPr>
              <a:t>arabské číslice </a:t>
            </a:r>
            <a:r>
              <a:rPr lang="sk-SK" b="1" dirty="0" smtClean="0">
                <a:solidFill>
                  <a:schemeClr val="tx1"/>
                </a:solidFill>
              </a:rPr>
              <a:t>– matematika</a:t>
            </a:r>
          </a:p>
          <a:p>
            <a:pPr algn="l"/>
            <a:endParaRPr lang="sk-SK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 </a:t>
            </a:r>
            <a:r>
              <a:rPr lang="sk-SK" sz="2800" b="1" dirty="0" smtClean="0">
                <a:solidFill>
                  <a:schemeClr val="tx1"/>
                </a:solidFill>
              </a:rPr>
              <a:t>zaviedli desiatkovú číselnú sústavu:</a:t>
            </a:r>
          </a:p>
          <a:p>
            <a:pPr algn="l"/>
            <a:r>
              <a:rPr lang="sk-SK" sz="2800" b="1" dirty="0" smtClean="0">
                <a:solidFill>
                  <a:schemeClr val="tx1"/>
                </a:solidFill>
              </a:rPr>
              <a:t>  1,2, ..... 10, 20, 30,...</a:t>
            </a:r>
          </a:p>
          <a:p>
            <a:pPr algn="l">
              <a:buFont typeface="Wingdings" pitchFamily="2" charset="2"/>
              <a:buChar char="§"/>
            </a:pPr>
            <a:endParaRPr lang="sk-SK" b="1" dirty="0">
              <a:solidFill>
                <a:srgbClr val="00B0F0"/>
              </a:solidFill>
            </a:endParaRPr>
          </a:p>
        </p:txBody>
      </p:sp>
      <p:pic>
        <p:nvPicPr>
          <p:cNvPr id="32770" name="Picture 2" descr="http://www.moneo.sk/fotografie/img595/cis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28092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4176464" cy="251809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sk-SK" sz="2600" b="1" dirty="0" smtClean="0"/>
              <a:t> </a:t>
            </a:r>
            <a:r>
              <a:rPr lang="sk-SK" sz="2600" b="1" dirty="0" smtClean="0">
                <a:solidFill>
                  <a:srgbClr val="00B0F0"/>
                </a:solidFill>
              </a:rPr>
              <a:t>literatúra</a:t>
            </a:r>
            <a:r>
              <a:rPr lang="sk-SK" sz="2600" b="1" dirty="0" smtClean="0"/>
              <a:t> – </a:t>
            </a:r>
            <a:r>
              <a:rPr lang="sk-SK" sz="2600" b="1" dirty="0" err="1" smtClean="0"/>
              <a:t>Šeherezáda</a:t>
            </a:r>
            <a:r>
              <a:rPr lang="sk-SK" sz="2600" b="1" dirty="0" smtClean="0"/>
              <a:t> </a:t>
            </a:r>
          </a:p>
          <a:p>
            <a:pPr algn="l"/>
            <a:r>
              <a:rPr lang="sk-SK" sz="2600" b="1" dirty="0" smtClean="0"/>
              <a:t>  </a:t>
            </a:r>
            <a:endParaRPr lang="sk-SK" sz="2600" b="1" dirty="0"/>
          </a:p>
        </p:txBody>
      </p:sp>
      <p:pic>
        <p:nvPicPr>
          <p:cNvPr id="38914" name="Picture 2" descr="http://www.abcknihy.sk/BookImages/3004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7"/>
            <a:ext cx="4248472" cy="6336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304256"/>
          </a:xfrm>
        </p:spPr>
        <p:txBody>
          <a:bodyPr/>
          <a:lstStyle/>
          <a:p>
            <a:pPr algn="ctr"/>
            <a:r>
              <a:rPr lang="sk-SK" sz="6000" b="1" i="1" dirty="0" smtClean="0">
                <a:solidFill>
                  <a:srgbClr val="FFFF00"/>
                </a:solidFill>
              </a:rPr>
              <a:t>Zápis do zošita</a:t>
            </a:r>
            <a:endParaRPr lang="sk-SK" sz="6000" b="1" i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FFFF00"/>
                </a:solidFill>
              </a:rPr>
              <a:t>Arabská ríša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360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  Doba existencie: 7.stor – 13.stor </a:t>
            </a:r>
          </a:p>
          <a:p>
            <a:pPr>
              <a:buNone/>
            </a:pPr>
            <a:r>
              <a:rPr lang="sk-SK" dirty="0" smtClean="0"/>
              <a:t>  - arabské kmene žili najskôr kočovným životom, neskôr sa usadili v </a:t>
            </a:r>
            <a:r>
              <a:rPr lang="sk-SK" b="1" dirty="0" smtClean="0">
                <a:solidFill>
                  <a:srgbClr val="FFFF00"/>
                </a:solidFill>
              </a:rPr>
              <a:t>Mekke</a:t>
            </a:r>
            <a:r>
              <a:rPr lang="sk-SK" dirty="0" smtClean="0"/>
              <a:t>, ktorá sa stala bohatým obchodným strediskom</a:t>
            </a:r>
          </a:p>
          <a:p>
            <a:pPr>
              <a:buNone/>
            </a:pPr>
            <a:r>
              <a:rPr lang="sk-SK" dirty="0" smtClean="0"/>
              <a:t>  </a:t>
            </a:r>
            <a:r>
              <a:rPr lang="sk-SK" b="1" dirty="0" smtClean="0">
                <a:solidFill>
                  <a:srgbClr val="FFFF00"/>
                </a:solidFill>
              </a:rPr>
              <a:t>Bagdad</a:t>
            </a:r>
            <a:r>
              <a:rPr lang="sk-SK" dirty="0" smtClean="0"/>
              <a:t>- hlavné mesto Arabskej ríše </a:t>
            </a:r>
          </a:p>
          <a:p>
            <a:pPr>
              <a:buNone/>
            </a:pPr>
            <a:r>
              <a:rPr lang="sk-SK" dirty="0" smtClean="0"/>
              <a:t>  </a:t>
            </a:r>
            <a:r>
              <a:rPr lang="sk-SK" u="sng" dirty="0" smtClean="0"/>
              <a:t>Náboženstvo:</a:t>
            </a:r>
            <a:r>
              <a:rPr lang="sk-SK" dirty="0" smtClean="0"/>
              <a:t>  </a:t>
            </a:r>
            <a:r>
              <a:rPr lang="sk-SK" b="1" dirty="0" smtClean="0">
                <a:solidFill>
                  <a:srgbClr val="FFFF00"/>
                </a:solidFill>
              </a:rPr>
              <a:t>Islam</a:t>
            </a:r>
            <a:endParaRPr lang="sk-SK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sk-SK" dirty="0" smtClean="0"/>
              <a:t>  - vzdelaný kupec </a:t>
            </a:r>
            <a:r>
              <a:rPr lang="sk-SK" b="1" dirty="0" smtClean="0">
                <a:solidFill>
                  <a:srgbClr val="FFFF00"/>
                </a:solidFill>
              </a:rPr>
              <a:t>Mohamed</a:t>
            </a:r>
            <a:r>
              <a:rPr lang="sk-SK" dirty="0" smtClean="0"/>
              <a:t> veril v jediného boha </a:t>
            </a:r>
            <a:r>
              <a:rPr lang="sk-SK" b="1" dirty="0" smtClean="0">
                <a:solidFill>
                  <a:srgbClr val="FFFF00"/>
                </a:solidFill>
              </a:rPr>
              <a:t>Alaha</a:t>
            </a:r>
            <a:endParaRPr lang="sk-SK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FFFF00"/>
                </a:solidFill>
              </a:rPr>
              <a:t>  </a:t>
            </a:r>
            <a:r>
              <a:rPr lang="sk-SK" b="1" dirty="0" err="1" smtClean="0">
                <a:solidFill>
                  <a:srgbClr val="FFFF00"/>
                </a:solidFill>
              </a:rPr>
              <a:t>Hidžra</a:t>
            </a:r>
            <a:r>
              <a:rPr lang="sk-SK" dirty="0" smtClean="0"/>
              <a:t> – začiatok moslimského letopočtu, </a:t>
            </a:r>
            <a:r>
              <a:rPr lang="sk-SK" b="1" dirty="0" smtClean="0">
                <a:solidFill>
                  <a:srgbClr val="FFFF00"/>
                </a:solidFill>
              </a:rPr>
              <a:t>Mohamedov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b="1" dirty="0" smtClean="0">
                <a:solidFill>
                  <a:srgbClr val="FFFF00"/>
                </a:solidFill>
              </a:rPr>
              <a:t>útek z Mekky do Mediny v </a:t>
            </a:r>
          </a:p>
          <a:p>
            <a:pPr>
              <a:buNone/>
            </a:pPr>
            <a:r>
              <a:rPr lang="sk-SK" b="1" dirty="0" smtClean="0">
                <a:solidFill>
                  <a:srgbClr val="FFFF00"/>
                </a:solidFill>
              </a:rPr>
              <a:t>    r. 622</a:t>
            </a:r>
            <a:endParaRPr lang="sk-SK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Doba existencie: 7.stor – 13.stor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1026" name="Picture 2" descr="C:\Users\2011C\Desktop\Arabská ríša\Arabská ríš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12968" cy="592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832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3200" b="1" dirty="0" smtClean="0"/>
              <a:t>  </a:t>
            </a:r>
            <a:r>
              <a:rPr lang="sk-SK" sz="3200" b="1" dirty="0" smtClean="0">
                <a:solidFill>
                  <a:srgbClr val="FFFF00"/>
                </a:solidFill>
              </a:rPr>
              <a:t>Korán</a:t>
            </a:r>
            <a:r>
              <a:rPr lang="sk-SK" sz="3200" b="1" dirty="0" smtClean="0"/>
              <a:t> </a:t>
            </a:r>
            <a:r>
              <a:rPr lang="sk-SK" sz="3200" dirty="0" smtClean="0"/>
              <a:t>– svätá kniha Islamu</a:t>
            </a:r>
          </a:p>
          <a:p>
            <a:pPr>
              <a:buNone/>
            </a:pPr>
            <a:r>
              <a:rPr lang="sk-SK" sz="3200" b="1" dirty="0" smtClean="0"/>
              <a:t>  </a:t>
            </a:r>
            <a:r>
              <a:rPr lang="sk-SK" sz="3200" b="1" dirty="0" smtClean="0">
                <a:solidFill>
                  <a:srgbClr val="FFFF00"/>
                </a:solidFill>
              </a:rPr>
              <a:t>Moslimovia</a:t>
            </a:r>
            <a:r>
              <a:rPr lang="sk-SK" sz="3200" dirty="0" smtClean="0"/>
              <a:t> – ľudia uznávajúci Islam </a:t>
            </a:r>
          </a:p>
          <a:p>
            <a:pPr>
              <a:buNone/>
            </a:pPr>
            <a:r>
              <a:rPr lang="sk-SK" sz="3200" b="1" dirty="0" smtClean="0"/>
              <a:t>  </a:t>
            </a:r>
            <a:r>
              <a:rPr lang="sk-SK" sz="3200" b="1" dirty="0" smtClean="0">
                <a:solidFill>
                  <a:srgbClr val="FFFF00"/>
                </a:solidFill>
              </a:rPr>
              <a:t>Mešita</a:t>
            </a:r>
            <a:r>
              <a:rPr lang="sk-SK" sz="3200" dirty="0" smtClean="0"/>
              <a:t> – moslimský chrám</a:t>
            </a:r>
          </a:p>
          <a:p>
            <a:pPr>
              <a:buNone/>
            </a:pPr>
            <a:r>
              <a:rPr lang="sk-SK" sz="3200" b="1" dirty="0" smtClean="0"/>
              <a:t>  </a:t>
            </a:r>
            <a:r>
              <a:rPr lang="sk-SK" sz="3200" b="1" dirty="0" smtClean="0">
                <a:solidFill>
                  <a:srgbClr val="FFFF00"/>
                </a:solidFill>
              </a:rPr>
              <a:t>Minarety</a:t>
            </a:r>
            <a:r>
              <a:rPr lang="sk-SK" sz="3200" dirty="0" smtClean="0"/>
              <a:t>- štíhle vysoké veže pri mešite</a:t>
            </a:r>
          </a:p>
          <a:p>
            <a:pPr>
              <a:buNone/>
            </a:pPr>
            <a:r>
              <a:rPr lang="sk-SK" sz="3200" b="1" dirty="0" smtClean="0"/>
              <a:t>  </a:t>
            </a:r>
            <a:r>
              <a:rPr lang="sk-SK" sz="3200" b="1" dirty="0" smtClean="0">
                <a:solidFill>
                  <a:srgbClr val="FFFF00"/>
                </a:solidFill>
              </a:rPr>
              <a:t>Kalif</a:t>
            </a:r>
            <a:r>
              <a:rPr lang="sk-SK" sz="3200" b="1" dirty="0" smtClean="0"/>
              <a:t> </a:t>
            </a:r>
            <a:r>
              <a:rPr lang="sk-SK" sz="3200" dirty="0" smtClean="0"/>
              <a:t>– nástupca Mohameda</a:t>
            </a:r>
          </a:p>
          <a:p>
            <a:pPr>
              <a:buNone/>
            </a:pPr>
            <a:r>
              <a:rPr lang="sk-SK" sz="3200" dirty="0" smtClean="0"/>
              <a:t>           - hlava islamských veriacich</a:t>
            </a:r>
          </a:p>
          <a:p>
            <a:pPr>
              <a:buNone/>
            </a:pPr>
            <a:r>
              <a:rPr lang="sk-SK" sz="3200" dirty="0" smtClean="0"/>
              <a:t>           - šírili islam </a:t>
            </a:r>
            <a:r>
              <a:rPr lang="sk-SK" sz="3200" b="1" dirty="0" smtClean="0"/>
              <a:t>dobývaním </a:t>
            </a:r>
            <a:r>
              <a:rPr lang="sk-SK" sz="3200" dirty="0" smtClean="0"/>
              <a:t>nových území</a:t>
            </a:r>
          </a:p>
          <a:p>
            <a:pPr>
              <a:buNone/>
            </a:pPr>
            <a:r>
              <a:rPr lang="sk-SK" sz="3200" dirty="0" smtClean="0"/>
              <a:t>           - ich ríša sa rozprestierala od Indie  </a:t>
            </a:r>
          </a:p>
          <a:p>
            <a:pPr>
              <a:buNone/>
            </a:pPr>
            <a:r>
              <a:rPr lang="sk-SK" sz="3200" dirty="0" smtClean="0"/>
              <a:t>             až po Atlantický oceán</a:t>
            </a:r>
          </a:p>
          <a:p>
            <a:pPr>
              <a:buNone/>
            </a:pPr>
            <a:r>
              <a:rPr lang="sk-SK" sz="3200" dirty="0" smtClean="0"/>
              <a:t>           - zastavili ich až Frankovia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/>
          <a:lstStyle/>
          <a:p>
            <a:pPr>
              <a:buNone/>
            </a:pPr>
            <a:r>
              <a:rPr lang="sk-SK" sz="3200" dirty="0" smtClean="0"/>
              <a:t>- pri mešitách vznikali prvé vysoké školy na svete – </a:t>
            </a:r>
            <a:r>
              <a:rPr lang="sk-SK" sz="3200" b="1" dirty="0" smtClean="0">
                <a:solidFill>
                  <a:srgbClr val="FFFF00"/>
                </a:solidFill>
              </a:rPr>
              <a:t>univerzity</a:t>
            </a:r>
            <a:endParaRPr lang="sk-SK" sz="3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sk-SK" sz="3200" dirty="0" smtClean="0"/>
              <a:t>- arabskí vzdelanci dosiahli objavy v astronómii, medicíne a matematike</a:t>
            </a:r>
          </a:p>
          <a:p>
            <a:pPr>
              <a:buNone/>
            </a:pPr>
            <a:r>
              <a:rPr lang="sk-SK" sz="3200" dirty="0" smtClean="0"/>
              <a:t>- zaviedli </a:t>
            </a:r>
            <a:r>
              <a:rPr lang="sk-SK" sz="3200" b="1" dirty="0" smtClean="0">
                <a:solidFill>
                  <a:srgbClr val="FFFF00"/>
                </a:solidFill>
              </a:rPr>
              <a:t>desiatkovú číselnú sústavu</a:t>
            </a:r>
            <a:r>
              <a:rPr lang="sk-SK" sz="3200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sk-SK" sz="3200" dirty="0" smtClean="0"/>
              <a:t>  Lekárstvo – </a:t>
            </a:r>
            <a:r>
              <a:rPr lang="sk-SK" sz="3200" b="1" dirty="0" err="1" smtClean="0">
                <a:solidFill>
                  <a:srgbClr val="FFFF00"/>
                </a:solidFill>
              </a:rPr>
              <a:t>Avicena</a:t>
            </a:r>
            <a:r>
              <a:rPr lang="sk-SK" sz="3200" dirty="0" smtClean="0"/>
              <a:t> (kniha symptómov rozličných chorôb – cukrovka, žltačka a láska)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FF00"/>
                </a:solidFill>
              </a:rPr>
              <a:t>Arabský polostrov dnes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E:\arabsky_poloostrov-_map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12531" cy="5546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122152"/>
          </a:xfrm>
        </p:spPr>
        <p:txBody>
          <a:bodyPr/>
          <a:lstStyle/>
          <a:p>
            <a:r>
              <a:rPr lang="sk-SK" dirty="0" smtClean="0"/>
              <a:t>Arabské kmene žili najskôr kočovným </a:t>
            </a:r>
          </a:p>
          <a:p>
            <a:pPr>
              <a:buNone/>
            </a:pPr>
            <a:r>
              <a:rPr lang="sk-SK" dirty="0" smtClean="0"/>
              <a:t>    životom, neskôr sa usadili v oáze </a:t>
            </a:r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Mekka</a:t>
            </a:r>
            <a:r>
              <a:rPr lang="sk-SK" dirty="0" smtClean="0"/>
              <a:t>, ktorá sa stala bohatým obchodným strediskom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098" name="Picture 2" descr="E:\c087f37236_54170076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762500" cy="3419475"/>
          </a:xfrm>
          <a:prstGeom prst="rect">
            <a:avLst/>
          </a:prstGeom>
          <a:noFill/>
        </p:spPr>
      </p:pic>
      <p:pic>
        <p:nvPicPr>
          <p:cNvPr id="4099" name="Picture 3" descr="E:\46cfc3e0fb_54169898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5354960" cy="4622279"/>
          </a:xfrm>
          <a:prstGeom prst="rect">
            <a:avLst/>
          </a:prstGeom>
          <a:noFill/>
        </p:spPr>
      </p:pic>
      <p:sp>
        <p:nvSpPr>
          <p:cNvPr id="6" name="Zaoblený obdĺžnik 5"/>
          <p:cNvSpPr/>
          <p:nvPr/>
        </p:nvSpPr>
        <p:spPr>
          <a:xfrm>
            <a:off x="827584" y="2492896"/>
            <a:ext cx="18002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rgbClr val="FFFF00"/>
                </a:solidFill>
              </a:rPr>
              <a:t>Beduín</a:t>
            </a:r>
            <a:endParaRPr lang="sk-SK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chemeClr val="tx2">
                    <a:lumMod val="75000"/>
                  </a:schemeClr>
                </a:solidFill>
              </a:rPr>
              <a:t>Náboženstvo - Islam</a:t>
            </a:r>
            <a:endParaRPr lang="sk-SK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556792"/>
            <a:ext cx="5256584" cy="48980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k-SK" dirty="0" smtClean="0"/>
              <a:t>Vzdelaný kupec </a:t>
            </a:r>
            <a:r>
              <a:rPr lang="sk-SK" b="1" dirty="0" smtClean="0">
                <a:solidFill>
                  <a:srgbClr val="FFFF00"/>
                </a:solidFill>
              </a:rPr>
              <a:t>Mohamed</a:t>
            </a:r>
            <a:r>
              <a:rPr lang="sk-SK" dirty="0" smtClean="0"/>
              <a:t> veril v jediného boha </a:t>
            </a:r>
            <a:r>
              <a:rPr lang="sk-SK" b="1" dirty="0" smtClean="0">
                <a:solidFill>
                  <a:srgbClr val="FFFF00"/>
                </a:solidFill>
              </a:rPr>
              <a:t>Alaha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</a:rPr>
              <a:t>    </a:t>
            </a:r>
          </a:p>
          <a:p>
            <a:pPr>
              <a:buFont typeface="Wingdings" pitchFamily="2" charset="2"/>
              <a:buChar char="§"/>
            </a:pPr>
            <a:r>
              <a:rPr lang="sk-SK" b="1" dirty="0" smtClean="0">
                <a:solidFill>
                  <a:srgbClr val="FFFF00"/>
                </a:solidFill>
              </a:rPr>
              <a:t>r. 622 </a:t>
            </a:r>
            <a:r>
              <a:rPr lang="sk-SK" b="1" dirty="0" smtClean="0"/>
              <a:t>– </a:t>
            </a:r>
            <a:r>
              <a:rPr lang="sk-SK" dirty="0" smtClean="0"/>
              <a:t>útek Mohameda do Mediny pred prívržencami starej náuky, kde získal väčší počet stúpencov</a:t>
            </a:r>
          </a:p>
          <a:p>
            <a:endParaRPr lang="sk-SK" dirty="0"/>
          </a:p>
        </p:txBody>
      </p:sp>
      <p:pic>
        <p:nvPicPr>
          <p:cNvPr id="4" name="Picture 9" descr="prorok moha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1268760"/>
            <a:ext cx="3024336" cy="4542192"/>
          </a:xfrm>
          <a:prstGeom prst="rect">
            <a:avLst/>
          </a:prstGeom>
          <a:noFill/>
          <a:ln/>
        </p:spPr>
      </p:pic>
      <p:sp>
        <p:nvSpPr>
          <p:cNvPr id="5" name="Zaoblený obdĺžnik 4"/>
          <p:cNvSpPr/>
          <p:nvPr/>
        </p:nvSpPr>
        <p:spPr>
          <a:xfrm>
            <a:off x="5436096" y="5877272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Prorok Mohamed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Korán</a:t>
            </a:r>
            <a:r>
              <a:rPr lang="sk-SK" b="1" dirty="0" smtClean="0"/>
              <a:t> </a:t>
            </a:r>
            <a:r>
              <a:rPr lang="sk-SK" dirty="0" smtClean="0"/>
              <a:t>– svätá kniha Islamu - moslimov</a:t>
            </a:r>
          </a:p>
          <a:p>
            <a:endParaRPr lang="sk-SK" dirty="0"/>
          </a:p>
        </p:txBody>
      </p:sp>
      <p:pic>
        <p:nvPicPr>
          <p:cNvPr id="5" name="Picture 7" descr="Ko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772816"/>
            <a:ext cx="6048672" cy="462083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8341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k-SK" sz="3600" b="1" dirty="0" err="1" smtClean="0">
                <a:solidFill>
                  <a:schemeClr val="tx2">
                    <a:lumMod val="75000"/>
                  </a:schemeClr>
                </a:solidFill>
              </a:rPr>
              <a:t>Hidžra</a:t>
            </a:r>
            <a:r>
              <a:rPr lang="sk-SK" sz="3600" dirty="0" smtClean="0"/>
              <a:t> – začiatok moslimského letopočtu, Mohamedov útek do Mediny</a:t>
            </a:r>
          </a:p>
          <a:p>
            <a:pPr>
              <a:buFont typeface="Wingdings" pitchFamily="2" charset="2"/>
              <a:buChar char="Ø"/>
            </a:pPr>
            <a:r>
              <a:rPr lang="sk-SK" sz="3600" b="1" dirty="0" smtClean="0">
                <a:solidFill>
                  <a:schemeClr val="tx2">
                    <a:lumMod val="75000"/>
                  </a:schemeClr>
                </a:solidFill>
              </a:rPr>
              <a:t>Kalif</a:t>
            </a:r>
            <a:r>
              <a:rPr lang="sk-SK" sz="3600" dirty="0" smtClean="0"/>
              <a:t> –nástupca Mohameda, hlava islamských veriacich</a:t>
            </a:r>
          </a:p>
          <a:p>
            <a:pPr>
              <a:buFont typeface="Wingdings" pitchFamily="2" charset="2"/>
              <a:buChar char="Ø"/>
            </a:pPr>
            <a:r>
              <a:rPr lang="sk-SK" sz="3600" b="1" dirty="0" smtClean="0">
                <a:solidFill>
                  <a:schemeClr val="tx2">
                    <a:lumMod val="75000"/>
                  </a:schemeClr>
                </a:solidFill>
              </a:rPr>
              <a:t>Mešita</a:t>
            </a:r>
            <a:r>
              <a:rPr lang="sk-SK" sz="3600" dirty="0" smtClean="0"/>
              <a:t> –moslimský chrám</a:t>
            </a:r>
          </a:p>
          <a:p>
            <a:pPr>
              <a:buFont typeface="Wingdings" pitchFamily="2" charset="2"/>
              <a:buChar char="Ø"/>
            </a:pPr>
            <a:r>
              <a:rPr lang="sk-SK" sz="3600" b="1" dirty="0" smtClean="0">
                <a:solidFill>
                  <a:schemeClr val="tx2">
                    <a:lumMod val="75000"/>
                  </a:schemeClr>
                </a:solidFill>
              </a:rPr>
              <a:t>Minarety</a:t>
            </a:r>
            <a:r>
              <a:rPr lang="sk-SK" sz="3600" dirty="0" smtClean="0"/>
              <a:t>- štíhle vysoké veže pri mešite</a:t>
            </a:r>
          </a:p>
          <a:p>
            <a:pPr>
              <a:buFont typeface="Wingdings" pitchFamily="2" charset="2"/>
              <a:buChar char="Ø"/>
            </a:pPr>
            <a:r>
              <a:rPr lang="sk-SK" sz="3600" b="1" dirty="0" smtClean="0">
                <a:solidFill>
                  <a:schemeClr val="tx2">
                    <a:lumMod val="75000"/>
                  </a:schemeClr>
                </a:solidFill>
              </a:rPr>
              <a:t>Bagdad</a:t>
            </a:r>
            <a:r>
              <a:rPr lang="sk-SK" sz="3600" dirty="0" smtClean="0"/>
              <a:t>- hlavné mesto Arabskej ríše</a:t>
            </a:r>
          </a:p>
          <a:p>
            <a:pPr>
              <a:buNone/>
            </a:pPr>
            <a:r>
              <a:rPr lang="sk-SK" sz="3600" dirty="0" smtClean="0"/>
              <a:t>                   </a:t>
            </a:r>
            <a:r>
              <a:rPr lang="sk-SK" sz="2800" dirty="0" smtClean="0"/>
              <a:t>(dnes hlavné mesto Iraku)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476673"/>
            <a:ext cx="8062912" cy="936104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Arabská kultúra a vzdelanosť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8674" name="Picture 2" descr="http://noviny.vsetko.com/i/islamzenybur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4153644" cy="2769096"/>
          </a:xfrm>
          <a:prstGeom prst="rect">
            <a:avLst/>
          </a:prstGeom>
          <a:noFill/>
        </p:spPr>
      </p:pic>
      <p:pic>
        <p:nvPicPr>
          <p:cNvPr id="28676" name="Picture 4" descr="http://ilusoria-yhwh.webovka.eu/estampas/isl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40968"/>
            <a:ext cx="288032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062912" cy="792088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Mešity a minarety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meš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493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205</TotalTime>
  <Words>355</Words>
  <Application>Microsoft Office PowerPoint</Application>
  <PresentationFormat>Prezentácia na obrazovke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Nadšenie</vt:lpstr>
      <vt:lpstr>Snímka 1</vt:lpstr>
      <vt:lpstr>Doba existencie: 7.stor – 13.stor  </vt:lpstr>
      <vt:lpstr>Arabský polostrov dnes</vt:lpstr>
      <vt:lpstr>Snímka 4</vt:lpstr>
      <vt:lpstr>Náboženstvo - Islam</vt:lpstr>
      <vt:lpstr>Snímka 6</vt:lpstr>
      <vt:lpstr>Snímka 7</vt:lpstr>
      <vt:lpstr>Arabská kultúra a vzdelanosť</vt:lpstr>
      <vt:lpstr>Mešity a minarety</vt:lpstr>
      <vt:lpstr>Snímka 10</vt:lpstr>
      <vt:lpstr>Muezin zvoláva veriacich k modlitbe  </vt:lpstr>
      <vt:lpstr>Interiér arabského paláca</vt:lpstr>
      <vt:lpstr>Snímka 13</vt:lpstr>
      <vt:lpstr>Objavy moslimského sveta</vt:lpstr>
      <vt:lpstr>Snímka 15</vt:lpstr>
      <vt:lpstr>Snímka 16</vt:lpstr>
      <vt:lpstr>Snímka 17</vt:lpstr>
      <vt:lpstr>Zápis do zošita</vt:lpstr>
      <vt:lpstr>Arabská ríša</vt:lpstr>
      <vt:lpstr>Snímka 20</vt:lpstr>
      <vt:lpstr>Snímka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Arabská kultúra</dc:title>
  <dc:creator>PC</dc:creator>
  <cp:lastModifiedBy>2011C</cp:lastModifiedBy>
  <cp:revision>30</cp:revision>
  <dcterms:created xsi:type="dcterms:W3CDTF">2013-04-22T20:52:33Z</dcterms:created>
  <dcterms:modified xsi:type="dcterms:W3CDTF">2014-04-24T09:41:10Z</dcterms:modified>
</cp:coreProperties>
</file>