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321" r:id="rId2"/>
    <p:sldId id="322" r:id="rId3"/>
    <p:sldId id="324" r:id="rId4"/>
    <p:sldId id="323" r:id="rId5"/>
    <p:sldId id="327" r:id="rId6"/>
    <p:sldId id="325" r:id="rId7"/>
    <p:sldId id="326" r:id="rId8"/>
    <p:sldId id="328" r:id="rId9"/>
    <p:sldId id="366" r:id="rId10"/>
    <p:sldId id="330" r:id="rId11"/>
    <p:sldId id="331" r:id="rId12"/>
    <p:sldId id="333" r:id="rId13"/>
    <p:sldId id="334" r:id="rId14"/>
    <p:sldId id="336" r:id="rId15"/>
    <p:sldId id="339" r:id="rId16"/>
    <p:sldId id="369" r:id="rId17"/>
    <p:sldId id="340" r:id="rId18"/>
    <p:sldId id="342" r:id="rId19"/>
    <p:sldId id="343" r:id="rId20"/>
    <p:sldId id="370" r:id="rId21"/>
    <p:sldId id="344" r:id="rId22"/>
    <p:sldId id="346" r:id="rId23"/>
    <p:sldId id="347" r:id="rId24"/>
    <p:sldId id="371" r:id="rId25"/>
    <p:sldId id="349" r:id="rId26"/>
    <p:sldId id="351" r:id="rId27"/>
    <p:sldId id="352" r:id="rId28"/>
    <p:sldId id="353" r:id="rId29"/>
    <p:sldId id="355" r:id="rId30"/>
    <p:sldId id="356" r:id="rId31"/>
    <p:sldId id="357" r:id="rId32"/>
    <p:sldId id="359" r:id="rId33"/>
    <p:sldId id="364" r:id="rId34"/>
    <p:sldId id="372" r:id="rId35"/>
    <p:sldId id="373" r:id="rId36"/>
    <p:sldId id="365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9" autoAdjust="0"/>
    <p:restoredTop sz="94660"/>
  </p:normalViewPr>
  <p:slideViewPr>
    <p:cSldViewPr>
      <p:cViewPr>
        <p:scale>
          <a:sx n="66" d="100"/>
          <a:sy n="66" d="100"/>
        </p:scale>
        <p:origin x="-5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B5F58A-A28F-4940-9CC4-806A3922755D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5730AF-D812-473B-9A1F-7EC21B0021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730AF-D812-473B-9A1F-7EC21B00219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730AF-D812-473B-9A1F-7EC21B00219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2725-D94C-4CA1-9F19-8FCFF819C461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A279-2346-4806-A6E7-34A899E7B3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A987-A2A1-4818-8904-1A8BFAD82282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0488-EF6D-4D77-B2E2-727B01238E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EEBD-6D74-4C9D-9700-437923709315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7DA6-F63E-47C1-BB8D-4960FBFBFF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7C8D-6B4F-41B3-8997-0DDB42D55E9D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2422-51F2-46FC-8B3C-9B9BB9B6D1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1BFD-C1CD-44E2-BF52-6FFA04A8EA2C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EABF-4491-4A5B-8D13-368EC26ABB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9035-F5C0-42B5-A774-620634E9A3DB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57E6-0C04-4E81-BB77-99218DC9E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4FDA-A39B-4872-BE35-D4DC4167D43A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8ED2-AA4D-43C4-B5F1-20F3B75FDF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7365-3FF6-4BCC-997B-9F472ED186F2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E16-8868-4CA0-A9BF-CAF5D599FC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592B-29D7-42A7-9A3A-8D880BE388D0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FB42-4925-46DD-BA6E-80C0D0F801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154B-A68B-449F-882C-6686637767A2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02BB-B0B7-4ED9-A41F-2805FD9583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FCF2-A680-410A-B26A-197ED2297B24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71FA-B1E3-4C57-B01F-B204A587D6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253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2E9FE-A55A-4547-8DCA-487E05751FC3}" type="datetimeFigureOut">
              <a:rPr lang="pl-PL"/>
              <a:pPr>
                <a:defRPr/>
              </a:pPr>
              <a:t>2016-12-03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4A589-91BE-497C-B6F0-0179B57FEF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800" b="1" i="1" dirty="0" smtClean="0">
                <a:solidFill>
                  <a:srgbClr val="002060"/>
                </a:solidFill>
              </a:rPr>
              <a:t>JAK ROZWIJAĆ  INTELIGENCJE WIELORAKIE U UCZNIÓW?</a:t>
            </a:r>
            <a:endParaRPr lang="pl-PL" sz="4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Znalezio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9000"/>
            <a:ext cx="3214684" cy="321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500042"/>
            <a:ext cx="8001056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Sylwetka dziecka:</a:t>
            </a:r>
          </a:p>
          <a:p>
            <a:endParaRPr lang="pl-PL" sz="2800" dirty="0" smtClean="0"/>
          </a:p>
          <a:p>
            <a:r>
              <a:rPr lang="pl-PL" dirty="0" smtClean="0"/>
              <a:t> </a:t>
            </a:r>
            <a:r>
              <a:rPr lang="pl-PL" sz="2800" dirty="0" smtClean="0"/>
              <a:t>ᴥ  Lubi mówić, opowiadać i słuchać opowieści</a:t>
            </a:r>
          </a:p>
          <a:p>
            <a:r>
              <a:rPr lang="pl-PL" sz="2800" dirty="0" smtClean="0"/>
              <a:t>ᴥ  Jasno wypowiada się, używa bogatego  </a:t>
            </a:r>
          </a:p>
          <a:p>
            <a:r>
              <a:rPr lang="pl-PL" sz="2800" dirty="0" smtClean="0"/>
              <a:t>     słownictwa</a:t>
            </a:r>
          </a:p>
          <a:p>
            <a:r>
              <a:rPr lang="pl-PL" sz="2800" dirty="0" smtClean="0"/>
              <a:t>ᴥ  Potrafi tworzyć opowiadania i oryginalne </a:t>
            </a:r>
          </a:p>
          <a:p>
            <a:r>
              <a:rPr lang="pl-PL" sz="2800" dirty="0" smtClean="0"/>
              <a:t>     historie</a:t>
            </a:r>
          </a:p>
          <a:p>
            <a:r>
              <a:rPr lang="pl-PL" sz="2800" dirty="0" smtClean="0"/>
              <a:t>ᴥ  Ma łatwość uczenia się języków obcych</a:t>
            </a:r>
          </a:p>
          <a:p>
            <a:r>
              <a:rPr lang="pl-PL" sz="2800" dirty="0" smtClean="0"/>
              <a:t>ᴥ Jest wrażliwy na rytmy, dźwięki, ma dobrą </a:t>
            </a:r>
          </a:p>
          <a:p>
            <a:r>
              <a:rPr lang="pl-PL" sz="2800" dirty="0" smtClean="0"/>
              <a:t>    pamięć słuchową</a:t>
            </a:r>
          </a:p>
          <a:p>
            <a:r>
              <a:rPr lang="pl-PL" sz="2800" dirty="0" smtClean="0"/>
              <a:t>ᴥ  Chętnie i często zadaje pytania</a:t>
            </a:r>
          </a:p>
          <a:p>
            <a:r>
              <a:rPr lang="pl-PL" sz="2800" dirty="0" smtClean="0"/>
              <a:t>ᴥ  Lubi recytować wiersze, łatwo je zapamiętuje wcześnie podejmuje próby czytania.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571481"/>
            <a:ext cx="7286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Inteligencję </a:t>
            </a:r>
            <a:r>
              <a:rPr lang="pl-PL" sz="2400" b="1" dirty="0" smtClean="0"/>
              <a:t>językową warto </a:t>
            </a:r>
            <a:r>
              <a:rPr lang="pl-PL" sz="2400" b="1" dirty="0" smtClean="0"/>
              <a:t>rozwijać poprzez:</a:t>
            </a:r>
          </a:p>
          <a:p>
            <a:endParaRPr lang="pl-PL" sz="2400" dirty="0" smtClean="0"/>
          </a:p>
          <a:p>
            <a:r>
              <a:rPr lang="pl-PL" sz="2400" dirty="0" smtClean="0"/>
              <a:t>zgadywanki, gry słowne, czytanie bajek, śpiewanie recytacja wierszy,  rozmowy z dzieckiem, opowiadanie bajek,  kończenie rozpoczętych bajek czy historyjek przez dziecko,</a:t>
            </a:r>
          </a:p>
          <a:p>
            <a:r>
              <a:rPr lang="pl-PL" sz="2400" dirty="0" smtClean="0"/>
              <a:t>wymyślanie opowiadań,  wyrażanie zdania na dany temat, zadawanie dziecku pytań, graj z dzieckiem z dzieckiem w </a:t>
            </a:r>
            <a:r>
              <a:rPr lang="pl-PL" sz="2400" dirty="0" err="1" smtClean="0"/>
              <a:t>Scrabble</a:t>
            </a:r>
            <a:r>
              <a:rPr lang="pl-PL" sz="2400" dirty="0" smtClean="0"/>
              <a:t>, „Państwa - miasta”, „Konsekwencje” </a:t>
            </a:r>
            <a:r>
              <a:rPr lang="pl-PL" sz="2400" dirty="0" smtClean="0"/>
              <a:t>– ( </a:t>
            </a:r>
            <a:r>
              <a:rPr lang="pl-PL" sz="2400" dirty="0" smtClean="0"/>
              <a:t>ktoś zaczyna opowiadanie historii, następnie  kolejno różne osoby dodają po jednym  zdaniu, zadawaj pytania: „dlaczego?”,  „jak dokładnie?”, skłaniaj do częstych wypowiedzi  i zwracaj uwagę na ich poprawność </a:t>
            </a:r>
            <a:r>
              <a:rPr lang="pl-PL" sz="2400" dirty="0" smtClean="0"/>
              <a:t>gramatyczną).</a:t>
            </a:r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714356"/>
            <a:ext cx="821537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   Najczęściej występuje u</a:t>
            </a:r>
            <a:r>
              <a:rPr lang="pl-PL" sz="2800" b="1" dirty="0" smtClean="0">
                <a:solidFill>
                  <a:srgbClr val="002060"/>
                </a:solidFill>
              </a:rPr>
              <a:t>: </a:t>
            </a:r>
            <a:r>
              <a:rPr lang="pl-PL" sz="2800" b="1" dirty="0" smtClean="0"/>
              <a:t>pisarzy , poetów, autorów sloganów reklamowych, scenarzystów, mówców, przywódców politycznych, redaktorów, publicystów, dziennikarzy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4818" name="Picture 2" descr="Znalezione obrazy dla zapytania pis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0"/>
            <a:ext cx="414340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642918"/>
            <a:ext cx="4214842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Inteligencja matematyczno-logiczna </a:t>
            </a:r>
            <a:r>
              <a:rPr lang="pl-PL" sz="3600" dirty="0" smtClean="0">
                <a:solidFill>
                  <a:srgbClr val="002060"/>
                </a:solidFill>
              </a:rPr>
              <a:t>– </a:t>
            </a:r>
            <a:r>
              <a:rPr lang="pl-PL" sz="2800" dirty="0" smtClean="0">
                <a:solidFill>
                  <a:srgbClr val="002060"/>
                </a:solidFill>
              </a:rPr>
              <a:t>cechuje ją</a:t>
            </a:r>
            <a:r>
              <a:rPr lang="pl-PL" sz="2800" dirty="0" smtClean="0"/>
              <a:t> </a:t>
            </a:r>
            <a:r>
              <a:rPr lang="pl-PL" sz="2800" dirty="0" smtClean="0"/>
              <a:t>zainteresowanie światem przedmiotów, symboli liczbowych i operacji matematycznych. </a:t>
            </a:r>
            <a:r>
              <a:rPr lang="pl-PL" sz="2800" b="1" dirty="0" smtClean="0"/>
              <a:t>Świat rozumiany jest poprzez ciągi zdarzeń oraz liczby.</a:t>
            </a:r>
          </a:p>
          <a:p>
            <a:endParaRPr lang="pl-PL" sz="36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6866" name="Picture 2" descr="Znalezione obrazy dla zapytania matemat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265005" cy="2357454"/>
          </a:xfrm>
          <a:prstGeom prst="rect">
            <a:avLst/>
          </a:prstGeom>
          <a:noFill/>
        </p:spPr>
      </p:pic>
      <p:pic>
        <p:nvPicPr>
          <p:cNvPr id="4" name="Picture 2" descr="http://www.klasa.pl/matematyka/images/mat-left-log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14290"/>
            <a:ext cx="571504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002060"/>
                </a:solidFill>
              </a:rPr>
              <a:t>Inteligencję matematyczno – logiczną </a:t>
            </a:r>
            <a:r>
              <a:rPr lang="pl-PL" sz="2000" b="1" dirty="0" smtClean="0">
                <a:solidFill>
                  <a:srgbClr val="002060"/>
                </a:solidFill>
              </a:rPr>
              <a:t> warto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rozwijać poprzez:</a:t>
            </a:r>
            <a:r>
              <a:rPr lang="pl-PL" sz="2000" dirty="0" smtClean="0"/>
              <a:t> zagadki pobudzające </a:t>
            </a:r>
            <a:r>
              <a:rPr lang="pl-PL" sz="2000" dirty="0" smtClean="0"/>
              <a:t>myślenie ,zadania </a:t>
            </a:r>
            <a:r>
              <a:rPr lang="pl-PL" sz="2000" dirty="0" smtClean="0"/>
              <a:t>matematyczne, gry </a:t>
            </a:r>
            <a:r>
              <a:rPr lang="pl-PL" sz="2000" dirty="0" smtClean="0"/>
              <a:t>liczbowe,</a:t>
            </a:r>
            <a:r>
              <a:rPr lang="pl-PL" sz="2000" dirty="0" smtClean="0"/>
              <a:t> samodzielne rozwiązywanie problemów</a:t>
            </a:r>
            <a:r>
              <a:rPr lang="pl-PL" sz="2000" dirty="0" smtClean="0"/>
              <a:t>,</a:t>
            </a:r>
            <a:r>
              <a:rPr lang="pl-PL" sz="2000" dirty="0" smtClean="0"/>
              <a:t> liczenie,  układanie historyjek obrazkowych, wymyślanie co by było gdyby…, wspólne gotowanie, przygotowanie posiłków,  majsterkowanie, wymyślanie </a:t>
            </a:r>
            <a:r>
              <a:rPr lang="pl-PL" sz="2000" dirty="0" smtClean="0"/>
              <a:t>zalet                  </a:t>
            </a:r>
            <a:r>
              <a:rPr lang="pl-PL" sz="2000" dirty="0" smtClean="0"/>
              <a:t>i wad, np. oglądanie telewizji, wyciąganie wniosków z bajek, gry planszowe: ”Chińczyk”, „Warcaby”, „Remik”, „Statki” i inne, zadawanie stymulujących pytań, np. „Co wydarzyłoby się w wyniku….?”, gra w „</a:t>
            </a:r>
            <a:r>
              <a:rPr lang="pl-PL" sz="2000" dirty="0" err="1" smtClean="0"/>
              <a:t>Fizz-Buzz</a:t>
            </a:r>
            <a:r>
              <a:rPr lang="pl-PL" sz="2000" dirty="0" smtClean="0"/>
              <a:t>”: </a:t>
            </a:r>
            <a:r>
              <a:rPr lang="pl-PL" sz="2000" dirty="0" smtClean="0"/>
              <a:t>(zaczynacie </a:t>
            </a:r>
            <a:r>
              <a:rPr lang="pl-PL" sz="2000" dirty="0" smtClean="0"/>
              <a:t>wspólnie liczyć od 1 i gdy ktoś dociera do 3  lub wielokrotności 3 (6, 9, 12, itd.), zastępuj liczbę przy pomocy słowa „</a:t>
            </a:r>
            <a:r>
              <a:rPr lang="pl-PL" sz="2000" dirty="0" err="1" smtClean="0"/>
              <a:t>Fizz</a:t>
            </a:r>
            <a:r>
              <a:rPr lang="pl-PL" sz="2000" dirty="0" smtClean="0"/>
              <a:t>”.  Gdy ktoś dochodzi do 5 lub jego wielokrotności, powinien zastąpić liczbę słowem „</a:t>
            </a:r>
            <a:r>
              <a:rPr lang="pl-PL" sz="2000" dirty="0" err="1" smtClean="0"/>
              <a:t>Buzz</a:t>
            </a:r>
            <a:r>
              <a:rPr lang="pl-PL" sz="2000" dirty="0" smtClean="0"/>
              <a:t>”.  15 i 30 to „</a:t>
            </a:r>
            <a:r>
              <a:rPr lang="pl-PL" sz="2000" dirty="0" err="1" smtClean="0"/>
              <a:t>Fizz</a:t>
            </a:r>
            <a:r>
              <a:rPr lang="pl-PL" sz="2000" dirty="0" smtClean="0"/>
              <a:t> </a:t>
            </a:r>
            <a:r>
              <a:rPr lang="pl-PL" sz="2000" dirty="0" err="1" smtClean="0"/>
              <a:t>Buzz</a:t>
            </a:r>
            <a:r>
              <a:rPr lang="pl-PL" sz="2000" dirty="0" smtClean="0"/>
              <a:t>) </a:t>
            </a:r>
            <a:r>
              <a:rPr lang="pl-PL" sz="2000" dirty="0" smtClean="0"/>
              <a:t>.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481505" cy="2357430"/>
          </a:xfrm>
          <a:prstGeom prst="rect">
            <a:avLst/>
          </a:prstGeom>
          <a:noFill/>
        </p:spPr>
      </p:pic>
      <p:pic>
        <p:nvPicPr>
          <p:cNvPr id="5" name="Picture 4" descr="http://zso1.idhost.pl/wp-content/uploads/2016/04/kogo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782" y="3714752"/>
            <a:ext cx="2565275" cy="237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474344"/>
            <a:ext cx="750099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Inteligencja ruchowa </a:t>
            </a:r>
            <a:r>
              <a:rPr lang="pl-PL" sz="4000" dirty="0" smtClean="0"/>
              <a:t>– </a:t>
            </a:r>
            <a:r>
              <a:rPr lang="pl-PL" sz="4000" dirty="0" smtClean="0"/>
              <a:t>charakteryzuje ją </a:t>
            </a:r>
            <a:r>
              <a:rPr lang="pl-PL" sz="4000" dirty="0" smtClean="0"/>
              <a:t>zdolność wykorzystywania własnego ciała, ukierunkowanego ruchu, posługiwanie się przedmiotami. </a:t>
            </a:r>
            <a:r>
              <a:rPr lang="pl-PL" sz="4000" b="1" dirty="0" smtClean="0"/>
              <a:t>Świat rozumiany jest poprzez ruch i kontakt fizyczny.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285728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Sylwetka dziecka: </a:t>
            </a:r>
            <a:r>
              <a:rPr lang="pl-PL" sz="2400" dirty="0" smtClean="0"/>
              <a:t>lubi ćwiczyć fizycznie, potrafi własnym ciałem wyrażać emocje,  łatwo się uczy różnych sprawności ruchowych, przoduje wśród rówieśnikach w sportach,                   ma dobre wyczucie odległości i przestrzeni, jest uzdolnione manualnie,  ma dobrą koordynację ruchową, wykorzystuje ruch w sposób celowy i świadomy,  posiada dobre wyczucie własnego ciała, chętnie wykonuje różne prace ręczne, </a:t>
            </a:r>
          </a:p>
          <a:p>
            <a:r>
              <a:rPr lang="pl-PL" sz="2400" dirty="0" smtClean="0"/>
              <a:t> w czasie rozmowy używa mowy ciała, gestykuluje</a:t>
            </a:r>
            <a:endParaRPr lang="pl-PL" sz="2400" dirty="0"/>
          </a:p>
        </p:txBody>
      </p:sp>
      <p:pic>
        <p:nvPicPr>
          <p:cNvPr id="3" name="Picture 2" descr="Znalezione obrazy dla zapytania sportowi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355246"/>
            <a:ext cx="5000660" cy="3193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428605"/>
            <a:ext cx="457203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Inteligencję ruchową </a:t>
            </a:r>
            <a:r>
              <a:rPr lang="pl-PL" sz="3200" b="1" dirty="0" smtClean="0">
                <a:solidFill>
                  <a:srgbClr val="002060"/>
                </a:solidFill>
              </a:rPr>
              <a:t>warto</a:t>
            </a:r>
            <a:r>
              <a:rPr lang="pl-PL" sz="3200" b="1" dirty="0" smtClean="0">
                <a:solidFill>
                  <a:srgbClr val="002060"/>
                </a:solidFill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rozwijać poprzez:</a:t>
            </a:r>
            <a:endParaRPr lang="pl-PL" sz="3200" dirty="0" smtClean="0">
              <a:solidFill>
                <a:srgbClr val="002060"/>
              </a:solidFill>
            </a:endParaRPr>
          </a:p>
          <a:p>
            <a:r>
              <a:rPr lang="pl-PL" dirty="0" smtClean="0"/>
              <a:t>uprawianie sportu,  uczestnictwo w zajęciach artystycznych, zagadki ruchowe, kalambury,  nauka tańców, wyrażanie swoich emocji za pomocą ruchu, udział </a:t>
            </a:r>
            <a:r>
              <a:rPr lang="pl-PL" dirty="0" smtClean="0"/>
              <a:t>               w </a:t>
            </a:r>
            <a:r>
              <a:rPr lang="pl-PL" dirty="0" smtClean="0"/>
              <a:t>przedstawieniach teatralnych , gry typu  „Szarada” </a:t>
            </a:r>
            <a:r>
              <a:rPr lang="pl-PL" dirty="0" smtClean="0"/>
              <a:t>, „ Kalambury”– </a:t>
            </a:r>
            <a:r>
              <a:rPr lang="pl-PL" dirty="0" smtClean="0"/>
              <a:t>nie tylko pokazując na migi tytuły książek lub filmów,  ale </a:t>
            </a:r>
            <a:r>
              <a:rPr lang="pl-PL" dirty="0" smtClean="0"/>
              <a:t>także</a:t>
            </a:r>
            <a:r>
              <a:rPr lang="pl-PL" dirty="0" smtClean="0"/>
              <a:t> </a:t>
            </a:r>
            <a:r>
              <a:rPr lang="pl-PL" dirty="0" smtClean="0"/>
              <a:t>nonsensowne </a:t>
            </a:r>
            <a:r>
              <a:rPr lang="pl-PL" dirty="0" smtClean="0"/>
              <a:t>wyrażenia (dodawaj </a:t>
            </a:r>
            <a:r>
              <a:rPr lang="pl-PL" dirty="0" smtClean="0"/>
              <a:t>wyrażenia, które będą wymagały wizualizowania tego, jak przedstawić emocje takie jak np. smutek, złość, zazdrość, umożliwienie dziecku przeprowadzanie różnych eksperymentów i </a:t>
            </a:r>
            <a:r>
              <a:rPr lang="pl-PL" dirty="0" smtClean="0"/>
              <a:t>doświadczeń).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500042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Osoby obdarzone inteligencją ruchową najlepiej rozumieją przez ruch i fizyczny kontakt.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b="1" dirty="0" smtClean="0"/>
              <a:t>Najczęściej spotykana u tancerzy, aktorów, sportowców, wynalazców, mimów, chirurgów, instruktorów karate, kierowców i osób technicznie uzdolnionych.</a:t>
            </a:r>
            <a:endParaRPr lang="pl-PL" sz="2800" b="1" dirty="0"/>
          </a:p>
        </p:txBody>
      </p:sp>
      <p:pic>
        <p:nvPicPr>
          <p:cNvPr id="25602" name="Picture 2" descr="Znalezione obrazy dla zapytania tancerz hip hop rysu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828680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500042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 </a:t>
            </a:r>
            <a:r>
              <a:rPr lang="pl-PL" sz="4000" b="1" dirty="0" smtClean="0">
                <a:solidFill>
                  <a:srgbClr val="002060"/>
                </a:solidFill>
              </a:rPr>
              <a:t>Inteligencja wizualno-przestrzenna</a:t>
            </a:r>
            <a:r>
              <a:rPr lang="pl-PL" sz="4000" dirty="0" smtClean="0">
                <a:solidFill>
                  <a:srgbClr val="002060"/>
                </a:solidFill>
              </a:rPr>
              <a:t> – </a:t>
            </a:r>
            <a:r>
              <a:rPr lang="pl-PL" sz="4000" dirty="0" smtClean="0"/>
              <a:t>charakterystyczna jest zdolność do tworzenia w umyśle obrazów, relacji przestrzennych, wizualizacja. </a:t>
            </a:r>
            <a:r>
              <a:rPr lang="pl-PL" sz="4000" b="1" dirty="0" smtClean="0">
                <a:solidFill>
                  <a:srgbClr val="002060"/>
                </a:solidFill>
              </a:rPr>
              <a:t>Świat rozumiany jest poprzez obraz i formy przestrzenne.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endParaRPr lang="pl-PL" sz="4000" b="1" dirty="0" smtClean="0">
              <a:solidFill>
                <a:srgbClr val="002060"/>
              </a:solidFill>
            </a:endParaRPr>
          </a:p>
          <a:p>
            <a:r>
              <a:rPr lang="pl-PL" b="1" dirty="0" smtClean="0">
                <a:solidFill>
                  <a:srgbClr val="002060"/>
                </a:solidFill>
              </a:rPr>
              <a:t>„Jeśli dziecko nie uczy się  w sposób w jaki nauczasz,  wtedy musisz nauczać je  w ten sam sposób  w jaki się uczy”</a:t>
            </a: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pPr algn="r"/>
            <a:r>
              <a:rPr lang="pl-PL" sz="2000" b="1" dirty="0" smtClean="0">
                <a:solidFill>
                  <a:srgbClr val="002060"/>
                </a:solidFill>
              </a:rPr>
              <a:t>Rita </a:t>
            </a:r>
            <a:r>
              <a:rPr lang="pl-PL" sz="2000" b="1" dirty="0" err="1" smtClean="0">
                <a:solidFill>
                  <a:srgbClr val="002060"/>
                </a:solidFill>
              </a:rPr>
              <a:t>Dunn</a:t>
            </a:r>
            <a:r>
              <a:rPr lang="pl-PL" sz="2000" b="1" dirty="0" smtClean="0">
                <a:solidFill>
                  <a:srgbClr val="002060"/>
                </a:solidFill>
              </a:rPr>
              <a:t>  (cytat z książki </a:t>
            </a:r>
            <a:r>
              <a:rPr lang="pl-PL" sz="2000" b="1" dirty="0" err="1" smtClean="0">
                <a:solidFill>
                  <a:srgbClr val="002060"/>
                </a:solidFill>
              </a:rPr>
              <a:t>Anne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</a:rPr>
              <a:t>Bruetsch</a:t>
            </a:r>
            <a:r>
              <a:rPr lang="pl-PL" sz="2000" b="1" dirty="0" smtClean="0">
                <a:solidFill>
                  <a:srgbClr val="002060"/>
                </a:solidFill>
              </a:rPr>
              <a:t>  „</a:t>
            </a:r>
            <a:r>
              <a:rPr lang="pl-PL" sz="2000" b="1" dirty="0" err="1" smtClean="0">
                <a:solidFill>
                  <a:srgbClr val="002060"/>
                </a:solidFill>
              </a:rPr>
              <a:t>Multiple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</a:rPr>
              <a:t>Intelligences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</a:rPr>
              <a:t>Lesson</a:t>
            </a:r>
            <a:r>
              <a:rPr lang="pl-PL" sz="2000" b="1" dirty="0" smtClean="0">
                <a:solidFill>
                  <a:srgbClr val="002060"/>
                </a:solidFill>
              </a:rPr>
              <a:t> Plan </a:t>
            </a:r>
            <a:r>
              <a:rPr lang="pl-PL" sz="2000" b="1" dirty="0" err="1" smtClean="0">
                <a:solidFill>
                  <a:srgbClr val="002060"/>
                </a:solidFill>
              </a:rPr>
              <a:t>Book</a:t>
            </a:r>
            <a:r>
              <a:rPr lang="pl-PL" sz="2000" b="1" dirty="0" smtClean="0">
                <a:solidFill>
                  <a:srgbClr val="002060"/>
                </a:solidFill>
              </a:rPr>
              <a:t>”)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Znalezione obrazy dla zapytania inteligencje wielora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303" y="4071942"/>
            <a:ext cx="3795333" cy="26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85728"/>
            <a:ext cx="521497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002060"/>
                </a:solidFill>
              </a:rPr>
              <a:t>Sylwetka dziecka:</a:t>
            </a:r>
            <a:endParaRPr lang="pl-PL" sz="2200" dirty="0" smtClean="0">
              <a:solidFill>
                <a:srgbClr val="002060"/>
              </a:solidFill>
            </a:endParaRPr>
          </a:p>
          <a:p>
            <a:r>
              <a:rPr lang="pl-PL" sz="2200" dirty="0" smtClean="0"/>
              <a:t>ma zdolność dostrzegania szczegółów otaczającego świata,  jest wrażliwe na kształty, linie, kolory, „myśli obrazami”, </a:t>
            </a:r>
          </a:p>
          <a:p>
            <a:r>
              <a:rPr lang="pl-PL" sz="2200" dirty="0" smtClean="0"/>
              <a:t> ma pamięć obrazową, lubi bawić się układankami, mapami, labiryntami,                             lubi rysować, lepić, modelować, tworzyć przestrzenne formy,  ma dobrze rozwinięty zmysł dotyku, łatwo odnajduje drogę w nowym miejscu,  szybo uczy się korzystać </a:t>
            </a:r>
            <a:r>
              <a:rPr lang="pl-PL" sz="2200" dirty="0" smtClean="0"/>
              <a:t>                    </a:t>
            </a:r>
            <a:r>
              <a:rPr lang="pl-PL" sz="2200" dirty="0" smtClean="0"/>
              <a:t>z map, diagramów, tabel, rozumie schematy rysunkowe,  lubi rozkładać różne rzeczy na części i potrafi </a:t>
            </a:r>
            <a:r>
              <a:rPr lang="pl-PL" sz="2200" dirty="0" smtClean="0"/>
              <a:t>złożyć                 </a:t>
            </a:r>
            <a:r>
              <a:rPr lang="pl-PL" sz="2200" dirty="0" smtClean="0"/>
              <a:t>je z powrotem, </a:t>
            </a:r>
          </a:p>
          <a:p>
            <a:r>
              <a:rPr lang="pl-PL" sz="2200" dirty="0" smtClean="0"/>
              <a:t> lubi sprawdzać w jaki sposób coś działa</a:t>
            </a:r>
          </a:p>
          <a:p>
            <a:r>
              <a:rPr lang="pl-PL" sz="2200" dirty="0" smtClean="0"/>
              <a:t> chętnie słuch czytany tekst, gdy jest on ilustrowany</a:t>
            </a:r>
          </a:p>
          <a:p>
            <a:endParaRPr lang="pl-PL" sz="20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65538" name="Picture 2" descr="Znalezione obrazy dla zapytania naukowi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2571744"/>
            <a:ext cx="34861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00042"/>
            <a:ext cx="4714908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Inteligencję wizualno - przestrzenno </a:t>
            </a:r>
            <a:r>
              <a:rPr lang="pl-PL" sz="2800" b="1" dirty="0" smtClean="0">
                <a:solidFill>
                  <a:srgbClr val="002060"/>
                </a:solidFill>
              </a:rPr>
              <a:t>warto </a:t>
            </a:r>
            <a:r>
              <a:rPr lang="pl-PL" sz="2800" b="1" dirty="0" smtClean="0">
                <a:solidFill>
                  <a:srgbClr val="002060"/>
                </a:solidFill>
              </a:rPr>
              <a:t>rozwijać </a:t>
            </a:r>
            <a:r>
              <a:rPr lang="pl-PL" sz="2800" b="1" dirty="0" smtClean="0">
                <a:solidFill>
                  <a:srgbClr val="002060"/>
                </a:solidFill>
              </a:rPr>
              <a:t>poprzez: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dirty="0" smtClean="0"/>
              <a:t> wykonywanie prac  plastycznych,  poznanie różnych technik , plastycznych,  sklejanie modeli,  układanie puzzli, klocków,  lepienie  z  plasteliny,  oglądanie  ilustracji,  wypowiadanie się na temat np. wycieczek, gra „Mentalna zabawa w </a:t>
            </a:r>
            <a:r>
              <a:rPr lang="pl-PL" dirty="0" smtClean="0"/>
              <a:t>chowanego” (myślisz </a:t>
            </a:r>
            <a:r>
              <a:rPr lang="pl-PL" dirty="0" smtClean="0"/>
              <a:t>o czymś, co mentalnie chowasz   i zadaniem dziecka jest znalezienie tej rzeczy – tylko  przy pomocy pamięci wzrokowej planu domu i znajdujących się w nim </a:t>
            </a:r>
            <a:r>
              <a:rPr lang="pl-PL" dirty="0" smtClean="0"/>
              <a:t>przedmiotów), </a:t>
            </a:r>
            <a:r>
              <a:rPr lang="pl-PL" dirty="0" smtClean="0"/>
              <a:t>tworzenia różnych prezentacji multimedialnych, gra w słownik obrazkowy, fotografowanie i posługiwanie się kamerą podczas wycieczek, modelowanie w </a:t>
            </a:r>
            <a:r>
              <a:rPr lang="pl-PL" dirty="0" smtClean="0"/>
              <a:t>glinie czy piasku.</a:t>
            </a:r>
            <a:endParaRPr lang="pl-PL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3554" name="Picture 2" descr="Znalezione obrazy dla zapytania mal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142" y="2000240"/>
            <a:ext cx="297907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500043"/>
            <a:ext cx="79296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Osoby obdarzone inteligencją wizualno-przestrzenną najlepiej rozumieją świat dzięki                                   i orientacji przestrzennej.</a:t>
            </a:r>
          </a:p>
          <a:p>
            <a:r>
              <a:rPr lang="pl-PL" sz="3600" b="1" dirty="0" smtClean="0"/>
              <a:t>Najczęściej spotykana                                      u architektów, malarzy, rzeźbiarzy, nawigatorów, szachistów, przyrodników, fizyków teoretycznych, strategów wojennych.</a:t>
            </a:r>
          </a:p>
          <a:p>
            <a:r>
              <a:rPr lang="pl-PL" sz="3600" b="1" dirty="0" smtClean="0"/>
              <a:t> </a:t>
            </a:r>
            <a:endParaRPr lang="pl-PL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28596" y="474345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Inteligencja</a:t>
            </a:r>
            <a:r>
              <a:rPr lang="pl-PL" sz="3200" b="1" dirty="0" smtClean="0"/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muzyczna</a:t>
            </a:r>
            <a:r>
              <a:rPr lang="pl-PL" sz="3200" dirty="0" smtClean="0"/>
              <a:t> – </a:t>
            </a:r>
            <a:r>
              <a:rPr lang="pl-PL" sz="3200" dirty="0" smtClean="0"/>
              <a:t>charakteryzuje ją </a:t>
            </a:r>
            <a:r>
              <a:rPr lang="pl-PL" sz="3200" dirty="0" smtClean="0"/>
              <a:t>łatwość percepcji i tworzenia muzyki, muzykalność, rozumienie struktury utworów muzycznych. </a:t>
            </a:r>
            <a:r>
              <a:rPr lang="pl-PL" sz="3200" b="1" dirty="0" smtClean="0"/>
              <a:t>Świat rozumiany jest poprzez dźwięki, rytm i melodię.</a:t>
            </a:r>
          </a:p>
          <a:p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20482" name="Picture 2" descr="Znalezione obrazy dla zapytania muz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348615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57166"/>
            <a:ext cx="52149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Sylwetka dziecka:</a:t>
            </a:r>
            <a:endParaRPr lang="pl-PL" sz="3200" dirty="0" smtClean="0">
              <a:solidFill>
                <a:srgbClr val="002060"/>
              </a:solidFill>
            </a:endParaRPr>
          </a:p>
          <a:p>
            <a:r>
              <a:rPr lang="pl-PL" sz="2400" dirty="0" smtClean="0"/>
              <a:t>ma poczucie rytmu i z łatwością zapamiętuje rytmy i rymy,  lubi śpiewać,  chętnie uczy się przy muzyce, jest wrażliwe na wszelkie dźwięki,  ma dobry słuch muzyczny,</a:t>
            </a:r>
          </a:p>
          <a:p>
            <a:r>
              <a:rPr lang="pl-PL" sz="2400" dirty="0" smtClean="0"/>
              <a:t> lubi słuchać muzyki,  ma swoje ulubione piosenki, melodie, utwory</a:t>
            </a:r>
          </a:p>
          <a:p>
            <a:r>
              <a:rPr lang="pl-PL" sz="2400" dirty="0" smtClean="0"/>
              <a:t> nuci, mruczy, podśpiewuje podczas zabawy,  samodzielnie komponuje melodie,  lubi wydobywać dźwięki z przedmiotów „</a:t>
            </a:r>
            <a:r>
              <a:rPr lang="pl-PL" sz="2400" dirty="0" err="1" smtClean="0"/>
              <a:t>niemuzycznych</a:t>
            </a:r>
            <a:r>
              <a:rPr lang="pl-PL" sz="2400" dirty="0" smtClean="0"/>
              <a:t>”</a:t>
            </a:r>
            <a:endParaRPr lang="pl-PL" sz="2400" dirty="0"/>
          </a:p>
        </p:txBody>
      </p:sp>
      <p:pic>
        <p:nvPicPr>
          <p:cNvPr id="66562" name="Picture 2" descr="Znalezione obrazy dla zapytania &amp;sacute;piewak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32766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00100" y="714356"/>
            <a:ext cx="58579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Inteligencję muzyczną możemy rozwijać poprzez: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/>
              <a:t>łączenie z muzyką wszystko co się da,  wyróżnianie i nazywanie dźwięków z otoczenia np. podczas spaceru,  prezentowanie swoich umiejętności przed szerszą publicznością,  wymyślanie piosenek i rymowanek,  słuchanie różnorodnej muzyki.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4414" y="714356"/>
            <a:ext cx="764386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Osoby obdarzone inteligencją muzyczną najlepiej rozumieją świat przez rytm i melodię.</a:t>
            </a:r>
            <a:endParaRPr lang="pl-PL" sz="3200" dirty="0" smtClean="0">
              <a:solidFill>
                <a:srgbClr val="002060"/>
              </a:solidFill>
            </a:endParaRPr>
          </a:p>
          <a:p>
            <a:r>
              <a:rPr lang="pl-PL" sz="3200" dirty="0" smtClean="0"/>
              <a:t>Najczęściej spotykana u: wykonawców muzyki, kompozytorów, dyrygentów, słuchaczy, twórców instrumentów muzycznych, stroicieli oraz w kulturach nie posiadających tradycji języka pisanego.</a:t>
            </a:r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35846"/>
            <a:ext cx="60007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 </a:t>
            </a:r>
            <a:r>
              <a:rPr lang="pl-PL" sz="3200" b="1" dirty="0" smtClean="0">
                <a:solidFill>
                  <a:srgbClr val="002060"/>
                </a:solidFill>
              </a:rPr>
              <a:t>Inteligencja przyrodnicza </a:t>
            </a:r>
            <a:r>
              <a:rPr lang="pl-PL" sz="3200" dirty="0" smtClean="0"/>
              <a:t>– </a:t>
            </a:r>
            <a:r>
              <a:rPr lang="pl-PL" sz="2000" dirty="0" smtClean="0"/>
              <a:t>charakteryzuje ją </a:t>
            </a:r>
            <a:r>
              <a:rPr lang="pl-PL" sz="2000" dirty="0" smtClean="0"/>
              <a:t>duża wrażliwość, zdolność dostrzegania wzorców w naturze, rozpoznawania i kategoryzowania przedmiotów. Świat rozumiany jest poprzez naturalne środowisko i otoczenie.</a:t>
            </a:r>
          </a:p>
          <a:p>
            <a:r>
              <a:rPr lang="pl-PL" sz="3200" b="1" dirty="0" smtClean="0">
                <a:solidFill>
                  <a:srgbClr val="002060"/>
                </a:solidFill>
              </a:rPr>
              <a:t>Sylwetka dziecka:</a:t>
            </a:r>
            <a:endParaRPr lang="pl-PL" sz="3200" dirty="0" smtClean="0">
              <a:solidFill>
                <a:srgbClr val="002060"/>
              </a:solidFill>
            </a:endParaRPr>
          </a:p>
          <a:p>
            <a:r>
              <a:rPr lang="pl-PL" sz="2000" dirty="0" smtClean="0"/>
              <a:t>jest ciekawe świata,  lubi przebywać na świeżym powietrzu,  lubi samodzielnie eksperymentować, doświadczać,  pasjonuje się ekologią, klasyfikuje przedmioty w hierarchie,  fascynuje go otaczający świat,  kolekcjonuje okazy przyrodnicze,  zbiera albumy, obrazki czy książki o tematyce przyrodniczej,  ma własny ogródek w doniczce,</a:t>
            </a:r>
          </a:p>
          <a:p>
            <a:r>
              <a:rPr lang="pl-PL" sz="2000" dirty="0" smtClean="0"/>
              <a:t> dobrze opiekuje się zwierzętami lub roślinkami,  jest zainteresowane zjawiskami przyrodniczymi, fizycznymi, chemicznymi.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5362" name="Picture 2" descr="Znalezione obrazy dla zapytania przyrod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5224" y="500042"/>
            <a:ext cx="257793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428604"/>
            <a:ext cx="471490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Inteligencję przyrodniczą możemy rozwijać poprzez: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dirty="0" smtClean="0"/>
              <a:t>prowadzenie hodowli roślin (obserwacja),  wykonywanie doświadczeń,  spacery i wycieczki,  oglądanie programów przyrodniczych, </a:t>
            </a:r>
          </a:p>
          <a:p>
            <a:r>
              <a:rPr lang="pl-PL" dirty="0" smtClean="0"/>
              <a:t>posiadanie własnego zwierzątka,  odwiedzanie ogrodów przyrodniczych, zbieranie okazów fauny i flory, uwrażliwianie na ochronę środowiska, zwracanie  uwagi na segregację śmieci,  troska o zwierzęta, w tym bezdomne zachęcaj do uprawiania roślin, wycieczki do ZOO, Oceanarium , muzeum przyrody, itp., filmy , książki </a:t>
            </a:r>
            <a:r>
              <a:rPr lang="pl-PL" smtClean="0"/>
              <a:t>i czasopisma </a:t>
            </a:r>
            <a:r>
              <a:rPr lang="pl-PL" dirty="0" smtClean="0"/>
              <a:t>przyrodnicze.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4338" name="Picture 2" descr="Znalezione obrazy dla zapytania chemik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348615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428604"/>
            <a:ext cx="4714908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Osoby obdarzone inteligencją przyrodniczą najlepiej rozumieją świat, obserwując go przez pryzmat świata roślin i zwierząt oraz zachodzących pomiędzy nimi procesów.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b="1" dirty="0" smtClean="0"/>
              <a:t>Wybierają zawody związane z ochroną, środowiska weterynarią, , leśnictwem, hodowlą zwierząt, uprawami rolnymi itp..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290" name="Picture 2" descr="Znalezione obrazy dla zapytania obserwacja przyr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486150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Znalezio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80142"/>
            <a:ext cx="7143800" cy="536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500042"/>
            <a:ext cx="81439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/>
              <a:t> </a:t>
            </a:r>
            <a:r>
              <a:rPr lang="pl-PL" sz="3600" b="1" dirty="0" smtClean="0">
                <a:solidFill>
                  <a:srgbClr val="0070C0"/>
                </a:solidFill>
              </a:rPr>
              <a:t>Inteligencja interpersonalna</a:t>
            </a:r>
            <a:r>
              <a:rPr lang="pl-PL" sz="36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– </a:t>
            </a:r>
            <a:r>
              <a:rPr lang="pl-PL" sz="2400" dirty="0" smtClean="0"/>
              <a:t>charakteryzuje ją </a:t>
            </a:r>
            <a:r>
              <a:rPr lang="pl-PL" sz="2400" dirty="0" smtClean="0"/>
              <a:t>zdolność do wchodzenia w interakcje z innymi, umiejętność komunikowania się, rozumienia innych ludzi. Świat postrzegany jest przez pryzmat drugiego człowieka.</a:t>
            </a:r>
          </a:p>
          <a:p>
            <a:r>
              <a:rPr lang="pl-PL" sz="3600" b="1" dirty="0" smtClean="0">
                <a:solidFill>
                  <a:srgbClr val="0070C0"/>
                </a:solidFill>
              </a:rPr>
              <a:t>Sylwetka dziecka:</a:t>
            </a:r>
            <a:endParaRPr lang="pl-PL" sz="3600" dirty="0" smtClean="0">
              <a:solidFill>
                <a:srgbClr val="0070C0"/>
              </a:solidFill>
            </a:endParaRPr>
          </a:p>
          <a:p>
            <a:r>
              <a:rPr lang="pl-PL" sz="2400" dirty="0" smtClean="0"/>
              <a:t>lubi i potrafi pracować w grupie,  łatwo nawiązuje kontakty społeczne, jest komunikatywne, ma zdolności przywódcze,</a:t>
            </a:r>
          </a:p>
          <a:p>
            <a:r>
              <a:rPr lang="pl-PL" sz="2400" dirty="0" smtClean="0"/>
              <a:t> potrafi słuchać innych,  zachowuje asertywność przy konfrontacji,  jest lubiane przez rówieśników, dba o dobre relacje z innymi osobami,  patrzy na świat oczyma drugiego człowieka, wczuwa się w sytuacje i problemy innych, potrafi rozwiązywać konflikty.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428604"/>
            <a:ext cx="7643866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Inteligencję interpersonalną możemy rozwijać poprzez:</a:t>
            </a:r>
            <a:endParaRPr lang="pl-PL" sz="3200" dirty="0" smtClean="0">
              <a:solidFill>
                <a:srgbClr val="0070C0"/>
              </a:solidFill>
            </a:endParaRPr>
          </a:p>
          <a:p>
            <a:endParaRPr lang="pl-PL" sz="3200" dirty="0" smtClean="0">
              <a:solidFill>
                <a:srgbClr val="0070C0"/>
              </a:solidFill>
            </a:endParaRPr>
          </a:p>
          <a:p>
            <a:r>
              <a:rPr lang="pl-PL" sz="3200" dirty="0" smtClean="0"/>
              <a:t>zabawy w większym gronie, uczenie się dzieci od siebie nawzajem, oglądanie ilustracji, książek połączone z rozmową na temat uczuć i myśli, osób</a:t>
            </a:r>
          </a:p>
          <a:p>
            <a:r>
              <a:rPr lang="pl-PL" sz="3200" dirty="0" smtClean="0"/>
              <a:t> powierzenie obowiązków i zadań do wykonania.</a:t>
            </a:r>
          </a:p>
          <a:p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571480"/>
            <a:ext cx="378621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Osoby obdarzone inteligencją społeczną najlepiej rozumieją świat, obserwując go oczyma innych ludzi.</a:t>
            </a:r>
            <a:endParaRPr lang="pl-PL" sz="2400" dirty="0" smtClean="0">
              <a:solidFill>
                <a:srgbClr val="002060"/>
              </a:solidFill>
            </a:endParaRPr>
          </a:p>
          <a:p>
            <a:r>
              <a:rPr lang="pl-PL" sz="2400" b="1" dirty="0" smtClean="0"/>
              <a:t>Najczęściej spotykana u polityków, nauczycieli, przywódców religijnych, doradców, handlowców, menedżerów, specjalistów do spraw public </a:t>
            </a:r>
            <a:r>
              <a:rPr lang="pl-PL" sz="2400" b="1" dirty="0" err="1" smtClean="0"/>
              <a:t>relation</a:t>
            </a:r>
            <a:r>
              <a:rPr lang="pl-PL" sz="2400" b="1" dirty="0" smtClean="0"/>
              <a:t> oraz ludzi towarzyskich.</a:t>
            </a:r>
          </a:p>
          <a:p>
            <a:endParaRPr lang="pl-PL" sz="2800" b="1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6146" name="Picture 2" descr="Znalezione obrazy dla zapytania inteligencja spo&amp;lstrok;ecznaco to j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41434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642918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Osoby obdarzone inteligencją  interpersonalną najlepiej rozumieją świat, patrząc na niego ze swojego punktu widzenia.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Najczęściej spotykana u powieściopisarzy, doradców, mądrych starszych osób, filozofów, guru, osób potrafiących wejrzeć w siebie, mistyków.</a:t>
            </a:r>
            <a:endParaRPr lang="pl-PL" sz="2400" b="1" dirty="0"/>
          </a:p>
        </p:txBody>
      </p:sp>
      <p:sp>
        <p:nvSpPr>
          <p:cNvPr id="2050" name="AutoShape 2" descr="Znalezione obrazy dla zapytania inteligencja interpersonalna co to jest"/>
          <p:cNvSpPr>
            <a:spLocks noChangeAspect="1" noChangeArrowheads="1"/>
          </p:cNvSpPr>
          <p:nvPr/>
        </p:nvSpPr>
        <p:spPr bwMode="auto">
          <a:xfrm>
            <a:off x="155575" y="-1257300"/>
            <a:ext cx="348615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Picture 8" descr="Znalezione obrazy dla zapytania inteligencja interpersonalna co to j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40281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Znalezione obrazy dla zapytania inteligencja interpersonalna co to j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486150" cy="2619375"/>
          </a:xfrm>
          <a:prstGeom prst="rect">
            <a:avLst/>
          </a:prstGeom>
          <a:noFill/>
        </p:spPr>
      </p:pic>
      <p:pic>
        <p:nvPicPr>
          <p:cNvPr id="65540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3486150" cy="2619375"/>
          </a:xfrm>
          <a:prstGeom prst="rect">
            <a:avLst/>
          </a:prstGeom>
          <a:noFill/>
        </p:spPr>
      </p:pic>
      <p:pic>
        <p:nvPicPr>
          <p:cNvPr id="65542" name="Picture 6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357562"/>
            <a:ext cx="3571900" cy="290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l"/>
            <a:r>
              <a:rPr lang="pl-PL" sz="1800" b="1" dirty="0" smtClean="0"/>
              <a:t>Bibliografia: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1.    </a:t>
            </a:r>
            <a:r>
              <a:rPr lang="pl-PL" sz="1800" dirty="0" err="1" smtClean="0"/>
              <a:t>Buehl</a:t>
            </a:r>
            <a:r>
              <a:rPr lang="pl-PL" sz="1800" dirty="0" smtClean="0"/>
              <a:t>, D. (2004). Strategie aktywnego nauczania, czyli  jak efektywnie nauczać i skutecznie uczyć się. Kraków: Wydawnictwo Edukacyjne.</a:t>
            </a:r>
            <a:br>
              <a:rPr lang="pl-PL" sz="1800" dirty="0" smtClean="0"/>
            </a:br>
            <a:r>
              <a:rPr lang="pl-PL" sz="1800" dirty="0" smtClean="0"/>
              <a:t>2.    Dawid, D, (2004) Rozwijanie kreatywności uczniów dyslektycznych na lekcjach języka polskiego w klasach IV-VI szkoły podstawowej. Kraków: Oficyna Wydawnicza Impuls.</a:t>
            </a:r>
            <a:br>
              <a:rPr lang="pl-PL" sz="1800" dirty="0" smtClean="0"/>
            </a:br>
            <a:r>
              <a:rPr lang="pl-PL" sz="1800" dirty="0" smtClean="0"/>
              <a:t>4.    Day, J. (1997). Twórcza wizualizacja dla dzieci. Poznań: Zysk i </a:t>
            </a:r>
            <a:r>
              <a:rPr lang="pl-PL" sz="1800" dirty="0" err="1" smtClean="0"/>
              <a:t>S-ka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5.    Fisher, R. (1999). Uczymy, jak się uczyć Warszawa: </a:t>
            </a:r>
            <a:r>
              <a:rPr lang="pl-PL" sz="1800" dirty="0" err="1" smtClean="0"/>
              <a:t>WSiP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6.    Gardner, H. (2002).  Inteligencje wielorakie. Teoria w praktyce. Poznań: Media Rodzina.</a:t>
            </a:r>
            <a:br>
              <a:rPr lang="pl-PL" sz="1800" dirty="0" smtClean="0"/>
            </a:br>
            <a:r>
              <a:rPr lang="pl-PL" sz="1800" dirty="0" smtClean="0"/>
              <a:t>7.    Kurs wstępny z pedagogiki zabawy (2001). Lublin: </a:t>
            </a:r>
            <a:r>
              <a:rPr lang="pl-PL" sz="1800" dirty="0" err="1" smtClean="0"/>
              <a:t>PSPiA</a:t>
            </a:r>
            <a:r>
              <a:rPr lang="pl-PL" sz="1800" dirty="0" smtClean="0"/>
              <a:t> KLANZA.</a:t>
            </a:r>
            <a:br>
              <a:rPr lang="pl-PL" sz="1800" dirty="0" smtClean="0"/>
            </a:br>
            <a:r>
              <a:rPr lang="pl-PL" sz="1800" dirty="0" smtClean="0"/>
              <a:t>8.    </a:t>
            </a:r>
            <a:r>
              <a:rPr lang="pl-PL" sz="1800" dirty="0" err="1" smtClean="0"/>
              <a:t>Nęcka</a:t>
            </a:r>
            <a:r>
              <a:rPr lang="pl-PL" sz="1800" dirty="0" smtClean="0"/>
              <a:t>, E. (2005) .Trening twórczości. Gdańsk: GWP</a:t>
            </a:r>
            <a:br>
              <a:rPr lang="pl-PL" sz="1800" dirty="0" smtClean="0"/>
            </a:br>
            <a:r>
              <a:rPr lang="pl-PL" sz="1800" dirty="0" smtClean="0"/>
              <a:t>9.    Stasica, J, (2004). 160 pomysłów na nauczanie zintegrowane w klasach I-II. Kraków: Oficyna Wydawnicza Impuls.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ŹRÓDŁO: http://</a:t>
            </a:r>
            <a:r>
              <a:rPr lang="pl-PL" sz="1800" dirty="0" smtClean="0"/>
              <a:t>www.ppp1lodz.pl/</a:t>
            </a:r>
            <a:r>
              <a:rPr lang="pl-PL" sz="1800" dirty="0" err="1" smtClean="0"/>
              <a:t>index.php</a:t>
            </a:r>
            <a:r>
              <a:rPr lang="pl-PL" sz="1800" dirty="0" smtClean="0"/>
              <a:t>/</a:t>
            </a:r>
            <a:r>
              <a:rPr lang="pl-PL" sz="1800" dirty="0" err="1" smtClean="0"/>
              <a:t>koncepcja-inteligencji-wielorakich</a:t>
            </a:r>
            <a:r>
              <a:rPr lang="pl-PL" sz="1800" dirty="0" smtClean="0"/>
              <a:t>,  inne strony </a:t>
            </a:r>
            <a:r>
              <a:rPr lang="pl-PL" sz="1800" dirty="0" err="1" smtClean="0"/>
              <a:t>www</a:t>
            </a:r>
            <a:r>
              <a:rPr lang="pl-PL" sz="1800" dirty="0" smtClean="0"/>
              <a:t>.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 </a:t>
            </a:r>
            <a:br>
              <a:rPr lang="pl-PL" sz="1800" dirty="0" smtClean="0"/>
            </a:br>
            <a:r>
              <a:rPr lang="pl-PL" sz="1800" dirty="0" smtClean="0"/>
              <a:t> </a:t>
            </a:r>
            <a:br>
              <a:rPr lang="pl-PL" sz="1800" dirty="0" smtClean="0"/>
            </a:br>
            <a:endParaRPr lang="pl-PL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357322"/>
          </a:xfrm>
        </p:spPr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715303" cy="404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642919"/>
            <a:ext cx="778674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Główne założenia teorii   </a:t>
            </a:r>
            <a:r>
              <a:rPr lang="pl-PL" sz="2400" b="1" dirty="0" err="1" smtClean="0"/>
              <a:t>Howadra</a:t>
            </a:r>
            <a:r>
              <a:rPr lang="pl-PL" sz="2400" b="1" dirty="0" smtClean="0"/>
              <a:t> Gardnera: </a:t>
            </a:r>
          </a:p>
          <a:p>
            <a:endParaRPr lang="pl-PL" sz="2400" dirty="0" smtClean="0"/>
          </a:p>
          <a:p>
            <a:r>
              <a:rPr lang="pl-PL" sz="2400" dirty="0" smtClean="0"/>
              <a:t>„Każdy człowiek posiada wszystkie rodzaje inteligencji, rozwinięte w różnym stopniu, które tworzą profil niepowtarzalny dla innych. Są dynamiczne i zmieniają się w trakcie rozwoju człowieka.  </a:t>
            </a:r>
          </a:p>
          <a:p>
            <a:r>
              <a:rPr lang="pl-PL" sz="2400" dirty="0" smtClean="0"/>
              <a:t>Wszystkie inteligencje współpracują ze sobą w różnych konfiguracjach. Można je rozwijać poprzez różnorodne ćwiczenia i  aktywować (zmieniają się w trakcie działania).  Wszystkie inteligencje są równoprawne. Każda z inteligencji </a:t>
            </a:r>
            <a:r>
              <a:rPr lang="pl-PL" sz="2400" b="1" dirty="0" smtClean="0"/>
              <a:t>charakteryzuje się własną specyfiką rozwoju, </a:t>
            </a:r>
            <a:r>
              <a:rPr lang="pl-PL" sz="2400" dirty="0" smtClean="0"/>
              <a:t>a przejawy poszczególnych inteligencji pojawiają się już na etapie dzieciństwa. Każdy człowiek jest wyjątkowy, może rozwijać nie tylko zdolności specjalne ale także słabsze strony dzięki wykorzystywaniu mocnych stron”. 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Znalezione obrazy dla zapytania inteligencje wielora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49708"/>
            <a:ext cx="6072230" cy="410285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42910" y="428604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„Inteligencje są potencjałami </a:t>
            </a:r>
            <a:r>
              <a:rPr lang="pl-PL" dirty="0" smtClean="0"/>
              <a:t>– przypuszczalnie neurologicznymi – które można aktywować w zależności od wartości występujących w danej kulturze, szansach dostępnych w danej kulturze oraz poszczególnych </a:t>
            </a:r>
            <a:r>
              <a:rPr lang="pl-PL" b="1" dirty="0" smtClean="0"/>
              <a:t>decyzjach podejmowanych przez poszczególne osoby oraz  ich rodziny, nauczycieli oraz otoczenie</a:t>
            </a:r>
            <a:r>
              <a:rPr lang="pl-PL" dirty="0" smtClean="0"/>
              <a:t>”.  Gardner 1999r.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nalezione obrazy dla zapytania inteligencje wielora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38847"/>
            <a:ext cx="7072362" cy="564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0034" y="612844"/>
            <a:ext cx="83582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Teoria Wielorakich Inteligencji stworzona została przez dr Howarda Gardnera w 1983 roku (profesora Uniwersytetu Harvarda). </a:t>
            </a:r>
          </a:p>
          <a:p>
            <a:endParaRPr lang="pl-PL" sz="2000" b="1" dirty="0" smtClean="0"/>
          </a:p>
          <a:p>
            <a:r>
              <a:rPr lang="pl-PL" dirty="0" smtClean="0"/>
              <a:t>  </a:t>
            </a:r>
            <a:r>
              <a:rPr lang="pl-PL" sz="2000" dirty="0" smtClean="0"/>
              <a:t>Teoria ta zrewolucjonizowała sposób myślenia o inteligencji i uczeniu.      </a:t>
            </a:r>
          </a:p>
          <a:p>
            <a:r>
              <a:rPr lang="pl-PL" sz="2000" dirty="0" smtClean="0"/>
              <a:t>Koncepcja ta zakłada, że </a:t>
            </a:r>
            <a:r>
              <a:rPr lang="pl-PL" sz="2000" b="1" dirty="0" smtClean="0"/>
              <a:t>inteligencja nie jest jedną właściwością, która opisuje możliwości człowieka w zakresie aktywności intelektualnej</a:t>
            </a:r>
            <a:r>
              <a:rPr lang="pl-PL" sz="2000" dirty="0" smtClean="0"/>
              <a:t>, ale istnieje kilka rodzajów inteligencji w zależności od tego, o jaki rodzaj aktywności chodzi. 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1986" name="Picture 2" descr="Znalezione obrazy dla zapytania inteligencje wielora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614366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14414" y="714357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Teoria wielorakich inteligencji wyróżnia </a:t>
            </a:r>
            <a:r>
              <a:rPr lang="pl-PL" sz="3600" b="1" dirty="0" smtClean="0"/>
              <a:t>8 typów inteligencji </a:t>
            </a:r>
            <a:endParaRPr lang="pl-PL" sz="3600" b="1" dirty="0"/>
          </a:p>
        </p:txBody>
      </p:sp>
      <p:pic>
        <p:nvPicPr>
          <p:cNvPr id="43010" name="Picture 2" descr="Znalezione obrazy dla zapytania inteligencje wielora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15290" cy="3171847"/>
          </a:xfrm>
        </p:spPr>
        <p:txBody>
          <a:bodyPr/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Inteligencja</a:t>
            </a:r>
            <a:r>
              <a:rPr lang="pl-PL" sz="4000" b="1" dirty="0" smtClean="0"/>
              <a:t> </a:t>
            </a:r>
            <a:r>
              <a:rPr lang="pl-PL" sz="4000" b="1" dirty="0" smtClean="0">
                <a:solidFill>
                  <a:srgbClr val="002060"/>
                </a:solidFill>
              </a:rPr>
              <a:t>językowa  </a:t>
            </a:r>
            <a:br>
              <a:rPr lang="pl-PL" sz="4000" b="1" dirty="0" smtClean="0">
                <a:solidFill>
                  <a:srgbClr val="002060"/>
                </a:solidFill>
              </a:rPr>
            </a:br>
            <a:r>
              <a:rPr lang="pl-PL" sz="4000" b="1" dirty="0" smtClean="0">
                <a:solidFill>
                  <a:srgbClr val="002060"/>
                </a:solidFill>
              </a:rPr>
              <a:t>lingwistyczna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400" dirty="0" smtClean="0"/>
              <a:t>Charakteryzuje ją zainteresowanie światem słowa, mówionego i pisanego, umiejętność wypowiadania                            i logicznego ujmowania zdarzeń, a także  wrażliwość na rymy, znaczenie słów oraz dźwięki. </a:t>
            </a:r>
            <a:br>
              <a:rPr lang="pl-PL" sz="2400" dirty="0" smtClean="0"/>
            </a:br>
            <a:r>
              <a:rPr lang="pl-PL" sz="2400" b="1" dirty="0" smtClean="0"/>
              <a:t>Świat odbierany i rozumiany jest poprzez słowo.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pic>
        <p:nvPicPr>
          <p:cNvPr id="2052" name="Picture 4" descr="Znalezione obrazy dla zapytania 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714908" cy="286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707</Words>
  <Application>Microsoft Office PowerPoint</Application>
  <PresentationFormat>Pokaz na ekranie (4:3)</PresentationFormat>
  <Paragraphs>226</Paragraphs>
  <Slides>36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Inteligencja językowa   lingwistyczna Charakteryzuje ją zainteresowanie światem słowa, mówionego i pisanego, umiejętność wypowiadania                            i logicznego ujmowania zdarzeń, a także  wrażliwość na rymy, znaczenie słów oraz dźwięki.  Świat odbierany i rozumiany jest poprzez słowo. 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Bibliografia: 1.    Buehl, D. (2004). Strategie aktywnego nauczania, czyli  jak efektywnie nauczać i skutecznie uczyć się. Kraków: Wydawnictwo Edukacyjne. 2.    Dawid, D, (2004) Rozwijanie kreatywności uczniów dyslektycznych na lekcjach języka polskiego w klasach IV-VI szkoły podstawowej. Kraków: Oficyna Wydawnicza Impuls. 4.    Day, J. (1997). Twórcza wizualizacja dla dzieci. Poznań: Zysk i S-ka 5.    Fisher, R. (1999). Uczymy, jak się uczyć Warszawa: WSiP 6.    Gardner, H. (2002).  Inteligencje wielorakie. Teoria w praktyce. Poznań: Media Rodzina. 7.    Kurs wstępny z pedagogiki zabawy (2001). Lublin: PSPiA KLANZA. 8.    Nęcka, E. (2005) .Trening twórczości. Gdańsk: GWP 9.    Stasica, J, (2004). 160 pomysłów na nauczanie zintegrowane w klasach I-II. Kraków: Oficyna Wydawnicza Impuls.  ŹRÓDŁO: http://www.ppp1lodz.pl/index.php/koncepcja-inteligencji-wielorakich,  inne strony www.     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ANKIETY DLA RODZICÓW MAŁYCH DZIECI</dc:title>
  <dc:creator>Trupi</dc:creator>
  <cp:lastModifiedBy>toshiba</cp:lastModifiedBy>
  <cp:revision>102</cp:revision>
  <dcterms:created xsi:type="dcterms:W3CDTF">2010-05-13T14:53:01Z</dcterms:created>
  <dcterms:modified xsi:type="dcterms:W3CDTF">2016-12-03T14:37:05Z</dcterms:modified>
</cp:coreProperties>
</file>